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4401" r:id="rId1"/>
  </p:sldMasterIdLst>
  <p:notesMasterIdLst>
    <p:notesMasterId r:id="rId84"/>
  </p:notesMasterIdLst>
  <p:handoutMasterIdLst>
    <p:handoutMasterId r:id="rId85"/>
  </p:handoutMasterIdLst>
  <p:sldIdLst>
    <p:sldId id="850" r:id="rId2"/>
    <p:sldId id="257" r:id="rId3"/>
    <p:sldId id="259" r:id="rId4"/>
    <p:sldId id="852" r:id="rId5"/>
    <p:sldId id="260" r:id="rId6"/>
    <p:sldId id="261" r:id="rId7"/>
    <p:sldId id="262" r:id="rId8"/>
    <p:sldId id="848" r:id="rId9"/>
    <p:sldId id="853" r:id="rId10"/>
    <p:sldId id="416" r:id="rId11"/>
    <p:sldId id="827" r:id="rId12"/>
    <p:sldId id="828" r:id="rId13"/>
    <p:sldId id="829" r:id="rId14"/>
    <p:sldId id="856" r:id="rId15"/>
    <p:sldId id="862" r:id="rId16"/>
    <p:sldId id="863" r:id="rId17"/>
    <p:sldId id="864" r:id="rId18"/>
    <p:sldId id="865" r:id="rId19"/>
    <p:sldId id="419" r:id="rId20"/>
    <p:sldId id="422" r:id="rId21"/>
    <p:sldId id="425" r:id="rId22"/>
    <p:sldId id="427" r:id="rId23"/>
    <p:sldId id="263" r:id="rId24"/>
    <p:sldId id="867" r:id="rId25"/>
    <p:sldId id="440" r:id="rId26"/>
    <p:sldId id="868" r:id="rId27"/>
    <p:sldId id="831" r:id="rId28"/>
    <p:sldId id="436" r:id="rId29"/>
    <p:sldId id="834" r:id="rId30"/>
    <p:sldId id="832" r:id="rId31"/>
    <p:sldId id="833" r:id="rId32"/>
    <p:sldId id="836" r:id="rId33"/>
    <p:sldId id="441" r:id="rId34"/>
    <p:sldId id="837" r:id="rId35"/>
    <p:sldId id="849" r:id="rId36"/>
    <p:sldId id="264" r:id="rId37"/>
    <p:sldId id="265" r:id="rId38"/>
    <p:sldId id="266" r:id="rId39"/>
    <p:sldId id="267" r:id="rId40"/>
    <p:sldId id="268" r:id="rId41"/>
    <p:sldId id="269" r:id="rId42"/>
    <p:sldId id="270" r:id="rId43"/>
    <p:sldId id="869" r:id="rId44"/>
    <p:sldId id="271" r:id="rId45"/>
    <p:sldId id="870" r:id="rId46"/>
    <p:sldId id="838" r:id="rId47"/>
    <p:sldId id="272" r:id="rId48"/>
    <p:sldId id="274" r:id="rId49"/>
    <p:sldId id="275" r:id="rId50"/>
    <p:sldId id="277" r:id="rId51"/>
    <p:sldId id="279" r:id="rId52"/>
    <p:sldId id="282" r:id="rId53"/>
    <p:sldId id="839" r:id="rId54"/>
    <p:sldId id="840" r:id="rId55"/>
    <p:sldId id="871" r:id="rId56"/>
    <p:sldId id="286" r:id="rId57"/>
    <p:sldId id="842" r:id="rId58"/>
    <p:sldId id="843" r:id="rId59"/>
    <p:sldId id="844" r:id="rId60"/>
    <p:sldId id="845" r:id="rId61"/>
    <p:sldId id="288" r:id="rId62"/>
    <p:sldId id="289" r:id="rId63"/>
    <p:sldId id="290" r:id="rId64"/>
    <p:sldId id="292" r:id="rId65"/>
    <p:sldId id="841" r:id="rId66"/>
    <p:sldId id="821" r:id="rId67"/>
    <p:sldId id="822" r:id="rId68"/>
    <p:sldId id="823" r:id="rId69"/>
    <p:sldId id="824" r:id="rId70"/>
    <p:sldId id="417" r:id="rId71"/>
    <p:sldId id="429" r:id="rId72"/>
    <p:sldId id="430" r:id="rId73"/>
    <p:sldId id="428" r:id="rId74"/>
    <p:sldId id="388" r:id="rId75"/>
    <p:sldId id="433" r:id="rId76"/>
    <p:sldId id="431" r:id="rId77"/>
    <p:sldId id="432" r:id="rId78"/>
    <p:sldId id="394" r:id="rId79"/>
    <p:sldId id="395" r:id="rId80"/>
    <p:sldId id="398" r:id="rId81"/>
    <p:sldId id="399" r:id="rId82"/>
    <p:sldId id="302" r:id="rId8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86"/>
      <p:bold r:id="rId87"/>
      <p:italic r:id="rId88"/>
      <p:boldItalic r:id="rId89"/>
    </p:embeddedFont>
    <p:embeddedFont>
      <p:font typeface="Cambria" panose="02040503050406030204" pitchFamily="18" charset="0"/>
      <p:regular r:id="rId90"/>
      <p:bold r:id="rId91"/>
      <p:italic r:id="rId92"/>
      <p:boldItalic r:id="rId93"/>
    </p:embeddedFont>
    <p:embeddedFont>
      <p:font typeface="Cambria Math" panose="02040503050406030204" pitchFamily="18" charset="0"/>
      <p:regular r:id="rId94"/>
    </p:embeddedFont>
    <p:embeddedFont>
      <p:font typeface="Consolas" panose="020B0609020204030204" pitchFamily="49" charset="0"/>
      <p:regular r:id="rId95"/>
      <p:bold r:id="rId96"/>
      <p:italic r:id="rId97"/>
      <p:boldItalic r:id="rId98"/>
    </p:embeddedFont>
    <p:embeddedFont>
      <p:font typeface="KaiTi" panose="02010609060101010101" pitchFamily="49" charset="-122"/>
      <p:regular r:id="rId99"/>
    </p:embeddedFont>
    <p:embeddedFont>
      <p:font typeface="Malgun Gothic" panose="020B0503020000020004" pitchFamily="34" charset="-127"/>
      <p:regular r:id="rId100"/>
      <p:bold r:id="rId101"/>
    </p:embeddedFont>
    <p:embeddedFont>
      <p:font typeface="等线" panose="02010600030101010101" pitchFamily="2" charset="-122"/>
      <p:regular r:id="rId102"/>
      <p:bold r:id="rId103"/>
    </p:embeddedFont>
    <p:embeddedFont>
      <p:font typeface="等线 Light" panose="02010600030101010101" pitchFamily="2" charset="-122"/>
      <p:regular r:id="rId104"/>
    </p:embeddedFont>
    <p:embeddedFont>
      <p:font typeface="宋体" panose="02010600030101010101" pitchFamily="2" charset="-122"/>
      <p:regular r:id="rId105"/>
    </p:embeddedFont>
    <p:embeddedFont>
      <p:font typeface="宋体" panose="02010600030101010101" pitchFamily="2" charset="-122"/>
      <p:regular r:id="rId105"/>
    </p:embeddedFont>
    <p:embeddedFont>
      <p:font typeface="微软雅黑" panose="020B0503020204020204" pitchFamily="34" charset="-122"/>
      <p:regular r:id="rId106"/>
      <p:bold r:id="rId107"/>
    </p:embeddedFont>
    <p:embeddedFont>
      <p:font typeface="微软雅黑" panose="020B0503020204020204" pitchFamily="34" charset="-122"/>
      <p:regular r:id="rId106"/>
      <p:bold r:id="rId107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楷体_GB2312" panose="0201060903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楷体_GB2312" panose="0201060903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楷体_GB2312" panose="0201060903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楷体_GB2312" panose="0201060903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楷体_GB2312" panose="02010609030101010101" pitchFamily="49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楷体_GB2312" panose="02010609030101010101" pitchFamily="49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楷体_GB2312" panose="02010609030101010101" pitchFamily="49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楷体_GB2312" panose="02010609030101010101" pitchFamily="49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楷体_GB2312" panose="0201060903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55" autoAdjust="0"/>
    <p:restoredTop sz="82772" autoAdjust="0"/>
  </p:normalViewPr>
  <p:slideViewPr>
    <p:cSldViewPr>
      <p:cViewPr varScale="1">
        <p:scale>
          <a:sx n="71" d="100"/>
          <a:sy n="71" d="100"/>
        </p:scale>
        <p:origin x="1886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6" d="100"/>
          <a:sy n="96" d="100"/>
        </p:scale>
        <p:origin x="40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89" Type="http://schemas.openxmlformats.org/officeDocument/2006/relationships/font" Target="fonts/font4.fntdata"/><Relationship Id="rId16" Type="http://schemas.openxmlformats.org/officeDocument/2006/relationships/slide" Target="slides/slide15.xml"/><Relationship Id="rId107" Type="http://schemas.openxmlformats.org/officeDocument/2006/relationships/font" Target="fonts/font22.fntdata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font" Target="fonts/font17.fntdata"/><Relationship Id="rId5" Type="http://schemas.openxmlformats.org/officeDocument/2006/relationships/slide" Target="slides/slide4.xml"/><Relationship Id="rId90" Type="http://schemas.openxmlformats.org/officeDocument/2006/relationships/font" Target="fonts/font5.fntdata"/><Relationship Id="rId95" Type="http://schemas.openxmlformats.org/officeDocument/2006/relationships/font" Target="fonts/font10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handoutMaster" Target="handoutMasters/handoutMaster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font" Target="fonts/font18.fntdata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font" Target="fonts/font6.fntdata"/><Relationship Id="rId96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font" Target="fonts/font2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1.fntdata"/><Relationship Id="rId94" Type="http://schemas.openxmlformats.org/officeDocument/2006/relationships/font" Target="fonts/font9.fntdata"/><Relationship Id="rId99" Type="http://schemas.openxmlformats.org/officeDocument/2006/relationships/font" Target="fonts/font14.fntdata"/><Relationship Id="rId10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12.fntdata"/><Relationship Id="rId104" Type="http://schemas.openxmlformats.org/officeDocument/2006/relationships/font" Target="fonts/font19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7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2.fntdata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15.fntdata"/><Relationship Id="rId105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8.fntdata"/><Relationship Id="rId98" Type="http://schemas.openxmlformats.org/officeDocument/2006/relationships/font" Target="fonts/font13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font" Target="fonts/font3.fntdata"/><Relationship Id="rId11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1437CA47-B1FD-254C-86AF-266040D2BCB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1" hangingPunct="0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CE3DFF50-3CD7-884F-998D-36F1AB8460FD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1" hangingPunct="0">
              <a:defRPr sz="1200"/>
            </a:lvl1pPr>
          </a:lstStyle>
          <a:p>
            <a:pPr>
              <a:defRPr/>
            </a:pPr>
            <a:fld id="{E0F4A6A0-FE9F-5E41-BF12-E3EBC0843D8E}" type="datetimeFigureOut">
              <a:rPr lang="zh-CN" altLang="en-US"/>
              <a:pPr>
                <a:defRPr/>
              </a:pPr>
              <a:t>2023/5/16</a:t>
            </a:fld>
            <a:endParaRPr lang="en-US" altLang="zh-CN"/>
          </a:p>
        </p:txBody>
      </p:sp>
      <p:sp>
        <p:nvSpPr>
          <p:cNvPr id="84996" name="Rectangle 4">
            <a:extLst>
              <a:ext uri="{FF2B5EF4-FFF2-40B4-BE49-F238E27FC236}">
                <a16:creationId xmlns:a16="http://schemas.microsoft.com/office/drawing/2014/main" id="{7D3B26CF-91C4-DC48-BCA9-93E41398B72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1" hangingPunct="0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7" name="Rectangle 5">
            <a:extLst>
              <a:ext uri="{FF2B5EF4-FFF2-40B4-BE49-F238E27FC236}">
                <a16:creationId xmlns:a16="http://schemas.microsoft.com/office/drawing/2014/main" id="{72C01690-8CB7-1B4C-B76B-4E5AA73173BC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latinLnBrk="1">
              <a:defRPr sz="1200" smtClean="0"/>
            </a:lvl1pPr>
          </a:lstStyle>
          <a:p>
            <a:pPr>
              <a:defRPr/>
            </a:pPr>
            <a:fld id="{959D6980-0C4A-DB46-85D0-791F6BC8FB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jp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eg>
</file>

<file path=ppt/media/image19.png>
</file>

<file path=ppt/media/image2.jpg>
</file>

<file path=ppt/media/image20.jpg>
</file>

<file path=ppt/media/image20.png>
</file>

<file path=ppt/media/image21.jpg>
</file>

<file path=ppt/media/image22.jpg>
</file>

<file path=ppt/media/image22.png>
</file>

<file path=ppt/media/image23.png>
</file>

<file path=ppt/media/image24.png>
</file>

<file path=ppt/media/image25.png>
</file>

<file path=ppt/media/image26.jpg>
</file>

<file path=ppt/media/image26.png>
</file>

<file path=ppt/media/image260.png>
</file>

<file path=ppt/media/image27.jp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3.png>
</file>

<file path=ppt/media/image34.png>
</file>

<file path=ppt/media/image340.png>
</file>

<file path=ppt/media/image341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6CC4CAA-75C9-7940-A7D7-240FDC8A34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latin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8519887-7C3C-564A-BD6C-3C611ED6BFC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latin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5555BAEF-DFA0-C542-85CD-DAE609101D5E}" type="datetimeFigureOut">
              <a:rPr lang="zh-CN" altLang="en-US"/>
              <a:pPr>
                <a:defRPr/>
              </a:pPr>
              <a:t>2023/5/16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AB32757B-43D1-BF48-882C-21F682811B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85339F63-086F-9641-B71E-968052685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E7217D-0F21-F848-9255-F1F9018758D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latin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C1BFB8E-5DC5-114E-9CED-E242E665BC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 smtClean="0"/>
            </a:lvl1pPr>
          </a:lstStyle>
          <a:p>
            <a:pPr>
              <a:defRPr/>
            </a:pPr>
            <a:fld id="{7E6D3CD2-79C2-5147-AD0C-04394B43343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algun Gothic" panose="020B0503020000020004" pitchFamily="34" charset="-127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algun Gothic" panose="020B0503020000020004" pitchFamily="34" charset="-127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algun Gothic" panose="020B0503020000020004" pitchFamily="34" charset="-127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algun Gothic" panose="020B0503020000020004" pitchFamily="34" charset="-127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algun Gothic" panose="020B0503020000020004" pitchFamily="34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1665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736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937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828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2046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07728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8163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9156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747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9280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4519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530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68391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2773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9805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1604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90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6301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1187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2123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1998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143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序列标注是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NLP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中基础的任务，应用十分广泛，比如分词、词性标注、命名实体识别、关键词抽取、等实质上都属于序列标注的范畴。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序列标注指的是给定一个输入序列，使用模型对这个序列的每一个位置标注一个相应的标签，是一个序列到序列的过程。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具体来说给是定一个序列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𝒙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=𝑥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 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𝑥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2…𝑥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𝑛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，找出序列中每个元素对应标签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𝒚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=𝑦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 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𝑦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2…𝑦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𝑛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的问题。其中，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𝑦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所有可能的取值集合称为标注集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比如，输入一个自然数序列，输出它们的奇偶性，按顺序排列成另一个序列。此时标注集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{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奇，偶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}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，标注过程就是图中这个样子。数字的奇偶性判断只取决于当前元素，这是最简单的情况。</a:t>
                </a: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268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551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一步转移概率矩阵就是这样的</a:t>
                </a:r>
              </a:p>
              <a:p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𝑷=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■8(■8(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   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■8(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𝟏  &amp;   𝟐)&amp;     𝟑    &amp;  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■8(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𝟒     &amp;𝟓))@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■8(■8(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𝟏@𝟐)@𝟑@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■8(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𝟒@𝟓))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[■8(■8(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𝟎&amp;𝟏&amp;𝟎@𝟏/𝟑&amp;𝟏/𝟑&amp;𝟏/𝟑@𝟎&amp;𝟏/𝟑&amp;𝟏/𝟑)&amp;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■8(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𝟎&amp;𝟎@𝟎&amp;𝟎@𝟏/𝟑&amp;𝟎)@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■8(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   𝟎&amp;     𝟎&amp;   𝟏/𝟑@  𝟎&amp;     𝟎&amp; 𝟎)&amp; 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■8(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𝟏/𝟑&amp;𝟏/𝟑@𝟏&amp;  𝟎))] )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如果把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这一点改为吸收壁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就是说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Q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一旦到达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这一点，则就永远留在点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上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.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此时，相应的转移概率矩阵只需把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P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中第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横行改为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(1,0,0,0,0).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所以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如果改变游动的概率规则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就可得到不同的随机游动方式以及相应的马尔科夫链。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随机游动的思想在数值计算方法方面有重要应用</a:t>
                </a:r>
                <a:endParaRPr kumimoji="1" lang="zh-CN" altLang="en-US" dirty="0"/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79066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01162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17828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2050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4352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349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7148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112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44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01877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把初始状态添到示意图上，就是虚线画出的这部分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系统启动时进入的第一个状态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𝑦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称为</a:t>
                </a:r>
                <a:r>
                  <a:rPr lang="zh-CN" altLang="zh-CN" sz="1200" b="1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初始状态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假设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𝑦</a:t>
                </a:r>
                <a:r>
                  <a:rPr lang="en-US" altLang="zh-CN" sz="1200" i="0" kern="1200" baseline="-250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有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𝑁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种可能的取值，即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𝑦</a:t>
                </a:r>
                <a:r>
                  <a:rPr lang="en-US" altLang="zh-CN" sz="1200" i="0" kern="1200" baseline="-250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取自状态集合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S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中的一个状态，那么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𝑦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就是一个独立的离散型随机变量，由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𝑝(𝑦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1∣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𝝅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描述给定初始概率向量，初始状态取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y1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这个状态的概率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其中π是一个向量，描述每个状态初始时的概率，π</a:t>
                </a:r>
                <a:r>
                  <a:rPr lang="en-US" altLang="zh-CN" sz="1200" kern="1200" dirty="0" err="1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i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表示初始时刻取状态</a:t>
                </a:r>
                <a:r>
                  <a:rPr lang="en-US" altLang="zh-CN" sz="1200" kern="1200" dirty="0" err="1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si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的概率，所有状态的初始概率和为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419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9016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725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9743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99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76438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417014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隐马尔可夫模型的作用并不仅限于预测标注序列，它一共解决如下三个问题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第一个就是样本生成问题，给定一个马尔科夫模型，这个模型用一个三元组表示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𝜆=(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𝝅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𝑨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𝑩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就是我们给出初始概率向量，给出状态转移矩阵以及发射概率矩阵，生成满足模型约束的样本，也就是一系列观测序列及其对应的状态序列。就是我们前边看到的示意图，熟练掌握样本生成问题，可以巩固对隐马尔可夫模型的基本流程的理解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当已有可用数据不多时，可能需要你自己生成一部分数据，这也是基本用法之一，比如有的医院是禁止隐私数据外泄，关于医疗领域数据有时需要自己生成样本，但缺少真实数据，你的结果可能说服性就比较差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第二个是模型训练问题：给定训练集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{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𝒙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^(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(𝑖)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𝒚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^(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(𝑖)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)}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，就是给出一系列观测序列以及对应的状态序列，来估计模型参数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𝜆=(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𝝅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𝑨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𝑩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第三个是序列预测的问题，就是已知模型参数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𝜆=(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𝝅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𝑨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𝑩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，给定观测序列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𝒙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，求最可能的状态序列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𝒚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490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00582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148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err="1"/>
                  <a:t>下面简单介绍序列标注如何应用到中文分词</a:t>
                </a:r>
                <a:r>
                  <a:rPr lang="zh-CN" altLang="en-US" dirty="0"/>
                  <a:t>、词性标注以及命名实体识别的。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中文分词可以转化为标注集为</a:t>
                </a:r>
                <a:r>
                  <a:rPr lang="en-US" altLang="zh-CN" i="0">
                    <a:latin typeface="Cambria Math" panose="02040503050406030204" pitchFamily="18" charset="0"/>
                  </a:rPr>
                  <a:t>{</a:t>
                </a:r>
                <a:r>
                  <a:rPr lang="zh-CN" altLang="en-US" i="0">
                    <a:latin typeface="Cambria Math" panose="02040503050406030204" pitchFamily="18" charset="0"/>
                  </a:rPr>
                  <a:t>切</a:t>
                </a:r>
                <a:r>
                  <a:rPr lang="en-US" altLang="zh-CN" i="0">
                    <a:latin typeface="Cambria Math" panose="02040503050406030204" pitchFamily="18" charset="0"/>
                  </a:rPr>
                  <a:t>,</a:t>
                </a:r>
                <a:r>
                  <a:rPr lang="zh-CN" altLang="en-US" i="0">
                    <a:latin typeface="Cambria Math" panose="02040503050406030204" pitchFamily="18" charset="0"/>
                  </a:rPr>
                  <a:t>过</a:t>
                </a:r>
                <a:r>
                  <a:rPr lang="en-US" altLang="zh-CN" i="0">
                    <a:latin typeface="Cambria Math" panose="02040503050406030204" pitchFamily="18" charset="0"/>
                  </a:rPr>
                  <a:t>}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的序列标注问题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en-US" dirty="0" err="1"/>
                  <a:t>考虑一个字符序列</a:t>
                </a:r>
                <a:r>
                  <a:rPr lang="zh-CN" altLang="en-US" dirty="0"/>
                  <a:t>（字符串）</a:t>
                </a:r>
                <a:r>
                  <a:rPr lang="en-US" altLang="zh-CN" dirty="0"/>
                  <a:t>x</a:t>
                </a:r>
                <a:r>
                  <a:rPr lang="zh-CN" altLang="en-US" dirty="0"/>
                  <a:t>，想象切词器真的是拿刀切割字符串。那么每个字符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，在分词时无非充当如下两种角色，要么在</a:t>
                </a:r>
                <a:r>
                  <a:rPr lang="en-US" altLang="zh-CN" dirty="0" err="1"/>
                  <a:t>i</a:t>
                </a:r>
                <a:r>
                  <a:rPr lang="zh-CN" altLang="en-US" dirty="0"/>
                  <a:t>后切开，要么跳过不切。这样，中文分词转化为标注集为</a:t>
                </a:r>
                <a:r>
                  <a:rPr lang="en-US" altLang="zh-CN" dirty="0"/>
                  <a:t>{</a:t>
                </a:r>
                <a:r>
                  <a:rPr lang="zh-CN" altLang="en-US" dirty="0"/>
                  <a:t>切，过</a:t>
                </a:r>
                <a:r>
                  <a:rPr lang="en-US" altLang="zh-CN" dirty="0"/>
                  <a:t>}</a:t>
                </a:r>
                <a:r>
                  <a:rPr lang="zh-CN" altLang="en-US" dirty="0"/>
                  <a:t>的序列标注问题。</a:t>
                </a: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663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6320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2268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67534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14848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49353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68124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210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33503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7684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31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1852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7347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1368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36275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3910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根据这个计算往前回溯，得到最优路径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有</a:t>
                </a:r>
                <a:r>
                  <a:rPr lang="en-US" altLang="zh-CN" sz="1200" kern="1200" dirty="0" err="1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st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*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后可根据科赛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t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进行回溯</a:t>
                </a:r>
              </a:p>
              <a:p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𝑠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𝑡^∗=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𝝍</a:t>
                </a:r>
                <a:r>
                  <a:rPr lang="zh-CN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_(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𝑡+1,𝑠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_(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𝑡+1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^∗ 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sT-1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星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=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科赛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T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</a:t>
                </a:r>
                <a:r>
                  <a:rPr lang="en-US" altLang="zh-CN" sz="1200" kern="1200" dirty="0" err="1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sT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*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，表示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T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时刻局部最优路径末状态</a:t>
                </a:r>
                <a:r>
                  <a:rPr lang="en-US" altLang="zh-CN" sz="1200" kern="1200" dirty="0" err="1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sT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*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的前驱状态）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以此类推，就可以找到最有的路径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20893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我们还是看医疗系统的例子，在医疗诊断系统中，给出马尔科夫模型，假定来了一位病人，他最近三天的身体感受是：正常、体寒、头晕，请预测他这三天最可能的健康状态和相应概率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也就是说，我们已知模型参数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𝜆=(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𝝅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𝑨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,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𝑩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)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，给定观测序列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𝒙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，应用维特比算法求最可能的状态序列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𝒚</a:t>
                </a:r>
                <a:r>
                  <a:rPr lang="zh-CN" altLang="zh-CN" sz="1200" b="1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，第三天最可能的状态就是他最可能的健康状态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状态集合「健康，发烧」，观测值集合是「正常，体寒，头晕」初始概率向量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[0.6,0.4]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，初始时，健康的概率是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0.6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，发烧的概率是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0.4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状态转移矩阵</a:t>
                </a:r>
              </a:p>
              <a:p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𝐴=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[■8(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0.7&amp;0.3@0.4&amp;0.6)]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表示的是什么从健康转移到健康这个状态的概率是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0.7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，从健康转移到发烧的概率是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0.3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，和为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1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发射概率矩阵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2*3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的矩阵，第一行表示状态健康转移到观测值头晕，体寒，正常的概率，健康转移到头晕的概率是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0.1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，发烧转移到头晕的概率是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0.6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B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=</a:t>
                </a:r>
                <a:r>
                  <a:rPr lang="zh-CN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[■8(</a:t>
                </a:r>
                <a:r>
                  <a:rPr lang="en-US" altLang="zh-CN" sz="1200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0.1&amp;0.4&amp;0.5@0.6&amp;0.3&amp;0.1)]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 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endParaRPr lang="zh-CN" altLang="en-US" dirty="0"/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64302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57210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6812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37504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21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15836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32973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88523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10600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我们看一个具体的例子，同样是给出一个微型语料库，我们看这个微型语料库，这个微型语料库有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5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个句子，是已经标注好的，就是句子中每个词的词性都是已经标注的，没有放在单词底下和单词后边，我们单独拿出来放在了旁边，就是第一个句子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Bill will pay the bill. 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第一个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Bill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的词性是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P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，第二个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will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的词性是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M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，具体每个词性的含义在计算时我们不关注，我们知道每个词对应的词性代表符号是什么就可以</a:t>
                </a: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给出语料库，我们就可以统计隐马尔科夫模型的参数模，包括初始状态概率，状态转移矩阵，观测概率矩阵，给定观测序列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𝒙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，求最可能的状态序列</a:t>
                </a:r>
                <a:r>
                  <a:rPr lang="en-US" altLang="zh-CN" sz="1200" b="1" i="0" kern="120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𝒚</a:t>
                </a:r>
                <a:r>
                  <a:rPr lang="zh-CN" altLang="zh-CN" sz="1200" b="1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，其实我们是可以用搜索状态序列的维特比算法的，但我们这里为了简化这个计算过程，这里例子中的数我们设计了一下，不是特别复杂，我们不用维特比算法了，它的计算过程最后就会留下一条概率不是</a:t>
                </a:r>
                <a:r>
                  <a:rPr lang="en-US" altLang="zh-CN" sz="1200" b="1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0</a:t>
                </a:r>
                <a:r>
                  <a:rPr lang="zh-CN" altLang="zh-CN" sz="1200" b="1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的路径，我们可以根据这条路径找到对应的状态序列，作业也是一道类似的题，大家做作业的时候呢，也同样不用维特比方法，能够根据状态转移矩阵和观测矩阵中的概率计算最终概率，并且找到相应的状态序列，标记好最后的词性就可以</a:t>
                </a:r>
                <a:endParaRPr lang="zh-CN" altLang="zh-CN" sz="1200" kern="1200" dirty="0">
                  <a:solidFill>
                    <a:schemeClr val="tx1"/>
                  </a:solidFill>
                  <a:effectLst/>
                  <a:latin typeface="+mn-lt"/>
                  <a:ea typeface="Malgun Gothic" panose="020B0503020000020004" pitchFamily="34" charset="-127"/>
                  <a:cs typeface="+mn-cs"/>
                </a:endParaRPr>
              </a:p>
              <a:p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给出语料库，我们可以估计隐马尔科夫模型的参数，然后我们给出观测序列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Bill will pay the drink</a:t>
                </a:r>
                <a:r>
                  <a:rPr lang="zh-CN" altLang="zh-CN" sz="1200" kern="1200" dirty="0">
                    <a:solidFill>
                      <a:schemeClr val="tx1"/>
                    </a:solidFill>
                    <a:effectLst/>
                    <a:latin typeface="+mn-lt"/>
                    <a:ea typeface="Malgun Gothic" panose="020B0503020000020004" pitchFamily="34" charset="-127"/>
                    <a:cs typeface="+mn-cs"/>
                  </a:rPr>
                  <a:t>，我们来计算这个观测序列最有可能的状态序列，也就是最有可能的词性标签</a:t>
                </a:r>
              </a:p>
              <a:p>
                <a:endParaRPr lang="zh-CN" altLang="en-US" dirty="0"/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83385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1DCB0-233A-4550-8A20-ED1C8603D104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99049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98543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62857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73117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1DCB0-233A-4550-8A20-ED1C8603D104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56058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1DCB0-233A-4550-8A20-ED1C8603D104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605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568608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1DCB0-233A-4550-8A20-ED1C8603D104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25160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1DCB0-233A-4550-8A20-ED1C8603D104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14570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100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E6D3CD2-79C2-5147-AD0C-04394B433431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408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598BD2-877E-470B-82B2-5CD394A81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AC52EDA-4C41-4630-A094-495C14114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E7024C-FF97-4C86-A7B7-94DD19BA3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A9D368-4125-483B-BDCF-617B02818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20368E-368C-4D38-8D3A-6F69AFD9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4949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B5AEBF-96EC-4B93-9243-92CF7BED4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860C49-546E-4940-97DE-A40E5D829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ECD268-2304-42C6-9E70-CCC86BFB9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7C9E6C-B9E8-4AC3-837D-E57C32593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07A51E-8ECF-40F7-8E53-523672928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549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83F6B70-C0C1-4F8B-B4BF-874085BACF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17223AB-B054-4607-9DA6-E06645423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C4C60E-FAD5-4E16-88BA-B4FFCD5C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0D8908-A7F7-411F-9647-9A4063419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D0D9ED-1946-4C8C-A91E-EA1F07D82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249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Off-page Connector 6"/>
          <p:cNvSpPr/>
          <p:nvPr userDrawn="1"/>
        </p:nvSpPr>
        <p:spPr>
          <a:xfrm rot="5400000">
            <a:off x="8704005" y="6317858"/>
            <a:ext cx="455692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31600"/>
            <a:endParaRPr lang="en-US" sz="20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2405" y="6340868"/>
            <a:ext cx="457681" cy="366183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defTabSz="1031600"/>
            <a:fld id="{C136B7D2-B98C-44FD-8D04-7EC62A564975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 defTabSz="1031600"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8613" y="178589"/>
            <a:ext cx="4486275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2400" b="1" baseline="0">
                <a:solidFill>
                  <a:srgbClr val="0D38F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385143" y="649954"/>
            <a:ext cx="4114800" cy="41278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875" b="1" i="0"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457189" indent="0">
              <a:buNone/>
              <a:defRPr sz="1200"/>
            </a:lvl2pPr>
            <a:lvl3pPr marL="914378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2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05063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FB2389-41FD-4DD4-9700-02C1D36C8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6BBB8D-E63C-4861-9DD5-594BF79C2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118CE2-6099-464B-B1F8-7C59D0F7E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E2774D-F371-4F48-AB27-846B33EF0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225CE1-1083-4392-AD4B-6FC943591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244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5D2ACF-C9AF-473E-922A-8C69E6DF5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4B76D1-5680-444D-B784-CDEA2DB51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04DAE0-2773-46DD-81CF-5BEDF2D1B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E3ECDA-5B6A-4A03-9561-965EF5974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F44B4D-6258-4E6E-ACCC-697AB0218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942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8DBDC-64C0-4A23-BEBC-2AAE2E6E5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7DA14D-7551-4139-8D76-F2A3955FE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43BBE7-AF6C-4517-9D88-F158348C0F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BA6E2A-7CA3-4A59-AB85-09F5909C5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E1F1B6-6BA8-463F-B345-1CEB4D27A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146778-20C9-4D19-A1F6-133C65FAF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744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00218-2739-49A8-A86B-90C6B781A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E1A429-CA7A-450D-9799-3D13BDA5A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2F75CF-C422-4BDF-942B-6BC942CFF8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E745BCA-9A12-4527-B8AE-3565212244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576AA60-B9F9-42D7-A906-B086CBEF36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A0D609-F79C-4560-A9F8-8B7B6FEB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3E1001F-0DE0-4DC0-BD0E-DD6EC00F1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38F4446-57B9-49DD-BE4E-3CD614D4E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9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594541-794B-4134-86DE-4D3080C25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637908A-EAE4-4E72-A900-07A3D1D15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70AE73D-FD0C-4416-A593-55C1CBDC7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A1E3709-F9F1-4E86-81C7-95BD409E7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183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75F116A-2083-4C74-9A2C-6E1A15B30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C46E550-1158-4D63-8A0C-C37A355A5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6E531D-2570-4243-98BB-3BFB461AA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867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EFC990-0216-419F-9D91-FAF6D7121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D10C4F-2F6A-40E8-8B7C-8110A6D40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ACEAB7-EAA3-40F3-809C-7F2213057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612BD03-C6CF-44A2-B9B4-65E78F386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23F6D1-C399-418C-9FCC-C3C36FC46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A4D9DC-EBB9-43D1-8211-B2524AD6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31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533D9B-21A9-4FFC-AC65-46498E26E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0FB2A1-0445-4B18-B3BC-0F611AE3D2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29D6C81-B0A4-48B8-8266-EC10DFA3E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14CC92-3474-4FE3-9917-BCF02ABFA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096A5A-5AA5-41B8-BE8E-74AA6455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5EFE776-330C-4CC8-AE92-BD3076BD7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098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D9BBF3E-6CE5-4358-AB48-7DF7A9C73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57E855-DF6F-4E13-8F57-3CA79BFEF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FB1DE7-B615-4430-B8C9-060E4B6C18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B8BB2-E339-4E7D-A02B-8C4C9DCEFF4D}" type="datetimeFigureOut">
              <a:rPr lang="zh-CN" altLang="en-US" smtClean="0"/>
              <a:t>2023/5/16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238368-799F-440B-BD04-9E94C0A543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6EEFCA-B103-4563-B2B2-D269181910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477EB-599A-4FAD-8FA2-62FE170803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683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2" r:id="rId1"/>
    <p:sldLayoutId id="2147484403" r:id="rId2"/>
    <p:sldLayoutId id="2147484404" r:id="rId3"/>
    <p:sldLayoutId id="2147484405" r:id="rId4"/>
    <p:sldLayoutId id="2147484406" r:id="rId5"/>
    <p:sldLayoutId id="2147484407" r:id="rId6"/>
    <p:sldLayoutId id="2147484408" r:id="rId7"/>
    <p:sldLayoutId id="2147484409" r:id="rId8"/>
    <p:sldLayoutId id="2147484410" r:id="rId9"/>
    <p:sldLayoutId id="2147484411" r:id="rId10"/>
    <p:sldLayoutId id="2147484412" r:id="rId11"/>
    <p:sldLayoutId id="214748441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27.jp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DF843F-85E6-E1FA-30F5-31B22F5798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第三章 隐马尔科夫模型与序列标注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C2B065-04A4-6145-0F0D-FCDE274649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0505FE-6279-985F-EA57-9F7D768FA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BC617FF-03A5-9842-82A7-09D9E9BA748E}" type="slidenum">
              <a:rPr lang="en-US" altLang="ko-KR" smtClean="0"/>
              <a:pPr>
                <a:defRPr/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60668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54E0188F-BE05-5257-65AA-32DAD8286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人民日报</a:t>
            </a:r>
            <a:r>
              <a:rPr kumimoji="1" lang="en-US" altLang="zh-CN" dirty="0"/>
              <a:t>》</a:t>
            </a:r>
            <a:r>
              <a:rPr kumimoji="1" lang="zh-CN" altLang="en-US" dirty="0"/>
              <a:t>语料库与</a:t>
            </a:r>
            <a:r>
              <a:rPr kumimoji="1" lang="en" altLang="zh-CN" dirty="0"/>
              <a:t>PKU</a:t>
            </a:r>
            <a:r>
              <a:rPr kumimoji="1" lang="zh-CN" altLang="en-US" dirty="0"/>
              <a:t>标注集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5EFF46-67C9-ED47-A23C-DB653FB96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>
                <a:solidFill>
                  <a:srgbClr val="0D38F1"/>
                </a:solidFill>
              </a:rPr>
              <a:t>PKU98-1998</a:t>
            </a:r>
            <a:r>
              <a:rPr lang="zh-CN" altLang="en-US" sz="2800" dirty="0">
                <a:solidFill>
                  <a:srgbClr val="0D38F1"/>
                </a:solidFill>
              </a:rPr>
              <a:t>人民日报语料</a:t>
            </a:r>
            <a:r>
              <a:rPr lang="en-US" altLang="zh-CN" sz="2800" dirty="0">
                <a:solidFill>
                  <a:srgbClr val="0D38F1"/>
                </a:solidFill>
              </a:rPr>
              <a:t>1</a:t>
            </a:r>
            <a:r>
              <a:rPr lang="zh-CN" altLang="en-US" sz="2800" dirty="0">
                <a:solidFill>
                  <a:srgbClr val="0D38F1"/>
                </a:solidFill>
              </a:rPr>
              <a:t>月份</a:t>
            </a: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8B6C55-3C41-2145-A662-FBF4D0B8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10</a:t>
            </a:fld>
            <a:endParaRPr lang="en-US" altLang="ko-KR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43DB348-A8D7-594F-81B5-B4E8A83B6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420888"/>
            <a:ext cx="8539803" cy="348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655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148242-BBB7-93E0-AF5F-C87C45904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764704"/>
            <a:ext cx="8446294" cy="6228928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代码    名称             帮助记忆的诠释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Ag    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形语素      形容词性语素。形容词代码为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kumimoji="1" lang="zh-CN" altLang="e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语素代码   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      </a:t>
            </a:r>
            <a:r>
              <a:rPr kumimoji="1" lang="zh-CN" altLang="e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ｇ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前面置以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endParaRPr kumimoji="1" lang="zh-CN" altLang="e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      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形容词      取英语形容词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adjective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副形词      直接作状语的形容词。形容词代码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和副词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     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代码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并在一起</a:t>
            </a: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名形词      具有名词功能的形容词。形容词代码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和名词代码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并在     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      一起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Bg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区别语素   区别词性语素</a:t>
            </a:r>
            <a:endParaRPr kumimoji="1"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      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区别词      取汉字“别”的声母</a:t>
            </a: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      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连词         取英语连词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conjunction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Dg    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副语素     副词性语素。副词代码为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</a:t>
            </a:r>
            <a:r>
              <a:rPr kumimoji="1" lang="zh-CN" altLang="e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语素代码</a:t>
            </a:r>
            <a:r>
              <a:rPr kumimoji="1" lang="zh-CN" altLang="e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ｇ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前面置以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</a:t>
            </a:r>
            <a:endParaRPr kumimoji="1" lang="zh-CN" altLang="e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     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副词        取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adverb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个字母，因其第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个字母已用于形容词</a:t>
            </a: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      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叹词        取英语叹词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exclamation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</a:p>
          <a:p>
            <a:pPr marL="0" indent="0">
              <a:buNone/>
            </a:pP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        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方位词      取汉字“方” 的声母</a:t>
            </a:r>
          </a:p>
          <a:p>
            <a:pPr lvl="4"/>
            <a:endParaRPr kumimoji="1" lang="zh-CN" altLang="en-US" sz="1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DEBD0E-D771-D370-3B68-6D9B3FF13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11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80455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298249-EB6F-4624-F1B3-49D7646BA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736" y="764704"/>
            <a:ext cx="8469759" cy="583264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代码    名称             帮助记忆的诠释</a:t>
            </a:r>
            <a:endParaRPr kumimoji="1" lang="en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 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前接成分        取英语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head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</a:p>
          <a:p>
            <a:pPr marL="0" indent="0">
              <a:buNone/>
            </a:pPr>
            <a:r>
              <a:rPr kumimoji="1" lang="en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成语               取英语成语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idiom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  <a:endParaRPr kumimoji="1" lang="en-US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 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简称略语         取汉字“简”的声母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 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后接成分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  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习用语           习用语尚未成为成语，有点“临时性”，取“临”的声母</a:t>
            </a:r>
            <a:r>
              <a:rPr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</a:t>
            </a:r>
            <a:endParaRPr kumimoji="1" lang="en-US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Mg</a:t>
            </a:r>
            <a:r>
              <a:rPr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数语素          数词性语素</a:t>
            </a:r>
            <a:endParaRPr kumimoji="1" lang="zh-CN" altLang="en-US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 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数词             取英语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numeral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个字母，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已有他用</a:t>
            </a:r>
            <a:endParaRPr kumimoji="1" lang="en-US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Ng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名语素         名词性语素。名词代码为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语素代码</a:t>
            </a:r>
            <a:r>
              <a:rPr kumimoji="1" lang="zh-CN" altLang="e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ｇ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前面置以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endParaRPr kumimoji="1" lang="zh-CN" altLang="e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  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名词             取英语名词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noun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nr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人名             名词代码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和“人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ren)”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的声母并在一起</a:t>
            </a:r>
            <a:endParaRPr kumimoji="1" lang="en-US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ns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地名             名词代码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和处所词代码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并在一起</a:t>
            </a:r>
            <a:endParaRPr kumimoji="1" lang="en-US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nt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机构团体     “团”的声母为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kumimoji="1" lang="zh-CN" altLang="e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名词代码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并在一起</a:t>
            </a:r>
            <a:endParaRPr kumimoji="1" lang="en-US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nx</a:t>
            </a:r>
            <a:r>
              <a:rPr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外文字符        外文字符，例：</a:t>
            </a:r>
            <a:r>
              <a:rPr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Windows98/</a:t>
            </a:r>
            <a:r>
              <a:rPr lang="en-US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nx</a:t>
            </a:r>
            <a:endParaRPr kumimoji="1" lang="zh-CN" altLang="en-US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nz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其他专名     “专”的声母的第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个字母为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z</a:t>
            </a:r>
            <a:r>
              <a:rPr kumimoji="1" lang="zh-CN" altLang="e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名词代码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z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并在一起</a:t>
            </a:r>
            <a:endParaRPr kumimoji="1" lang="en-US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拟声词         取英语拟声词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onomatopoeia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</a:p>
          <a:p>
            <a:pPr marL="0" indent="0">
              <a:buNone/>
            </a:pPr>
            <a:endParaRPr kumimoji="1" lang="zh-CN" altLang="en-US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8B3835-A803-6FDF-6755-07D2781D3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12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55071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EA4A26-3435-EA4D-ACAA-F8CB0379C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819" y="620688"/>
            <a:ext cx="8605677" cy="64087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代码    名称             帮助记忆的诠释</a:t>
            </a:r>
            <a:endParaRPr kumimoji="1" lang="en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介词              取英语介词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prepositional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q 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量词              取英语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quantity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  <a:endParaRPr kumimoji="1" lang="en-US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Rg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代语素            代表性语素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代词              取英语代词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pronoun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因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已用于介词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处所词           取英语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space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</a:p>
          <a:p>
            <a:pPr marL="0" indent="0">
              <a:buNone/>
            </a:pPr>
            <a:r>
              <a:rPr kumimoji="1" lang="en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Tg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时语素           时间词性语素。时间词代码为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t,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在语素的代码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前面置以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endParaRPr kumimoji="1" lang="zh-CN" altLang="e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zh-CN" altLang="e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时间词           取英语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time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 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助词               取英语助词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auxiliary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个字母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因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已用于形容词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Vg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动语素           动词性语素。动词代码为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</a:t>
            </a:r>
            <a:r>
              <a:rPr kumimoji="1" lang="zh-CN" altLang="e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在语素的代码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前面置以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</a:t>
            </a:r>
            <a:endParaRPr kumimoji="1" lang="zh-CN" altLang="e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动词               取英语动词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verb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的第一个字母</a:t>
            </a:r>
          </a:p>
          <a:p>
            <a:pPr marL="0" indent="0">
              <a:buNone/>
            </a:pPr>
            <a:r>
              <a:rPr kumimoji="1" lang="en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vd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副动词           直接作状语的动词。动词和副词的代码并在一起</a:t>
            </a:r>
            <a:endParaRPr kumimoji="1" lang="en-US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vn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名动词           指具有名词功能的动词。动词和名词的代码并在一起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标点符号   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  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非语素字       非语素字只是一个符号，字母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通常用于代表未知数、符号</a:t>
            </a:r>
          </a:p>
          <a:p>
            <a:pPr marL="0" indent="0">
              <a:buNone/>
            </a:pPr>
            <a:r>
              <a:rPr kumimoji="1" lang="en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Yg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语气词          取语气词代码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，在语素的代码</a:t>
            </a:r>
            <a:r>
              <a:rPr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</a:t>
            </a:r>
            <a:r>
              <a:rPr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前置以</a:t>
            </a:r>
            <a:r>
              <a:rPr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</a:t>
            </a:r>
            <a:endParaRPr kumimoji="1" lang="en" altLang="zh-CN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y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语气词          取汉字“语”的声母</a:t>
            </a:r>
          </a:p>
          <a:p>
            <a:pPr marL="0" indent="0">
              <a:buNone/>
            </a:pP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z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en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状态词          取汉字“状”的声母的前一个字母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EFA18DE-B8B4-182E-B183-406352DE2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13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315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3DCDC8-C42E-BF41-C5CF-D7CC0C4B8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例：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50304C-DD21-EC68-51B4-1E557F63D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进一步</a:t>
            </a:r>
            <a:r>
              <a:rPr kumimoji="1" lang="en-US" altLang="zh-CN" dirty="0"/>
              <a:t>/d</a:t>
            </a:r>
            <a:r>
              <a:rPr kumimoji="1" lang="zh-CN" altLang="en-US" dirty="0"/>
              <a:t> 发展</a:t>
            </a:r>
            <a:r>
              <a:rPr kumimoji="1" lang="en-US" altLang="zh-CN" dirty="0"/>
              <a:t>/v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啊</a:t>
            </a:r>
            <a:r>
              <a:rPr kumimoji="1" lang="en-US" altLang="zh-CN" dirty="0"/>
              <a:t>/e</a:t>
            </a:r>
            <a:r>
              <a:rPr kumimoji="1" lang="zh-CN" altLang="en-US" dirty="0"/>
              <a:t> </a:t>
            </a:r>
            <a:r>
              <a:rPr lang="zh-CN" altLang="en-US" dirty="0"/>
              <a:t>，</a:t>
            </a:r>
            <a:r>
              <a:rPr lang="en-US" altLang="zh-CN" dirty="0"/>
              <a:t>/w</a:t>
            </a:r>
            <a:r>
              <a:rPr lang="zh-CN" altLang="en-US" dirty="0"/>
              <a:t> 那</a:t>
            </a:r>
            <a:r>
              <a:rPr lang="en-US" altLang="zh-CN" dirty="0"/>
              <a:t>/r</a:t>
            </a:r>
            <a:r>
              <a:rPr lang="zh-CN" altLang="en-US" dirty="0"/>
              <a:t> 金灿灿</a:t>
            </a:r>
            <a:r>
              <a:rPr lang="en-US" altLang="zh-CN" dirty="0"/>
              <a:t>/z</a:t>
            </a:r>
            <a:r>
              <a:rPr lang="zh-CN" altLang="en-US" dirty="0"/>
              <a:t> 的</a:t>
            </a:r>
            <a:r>
              <a:rPr lang="en-US" altLang="zh-CN" dirty="0"/>
              <a:t>/u</a:t>
            </a:r>
            <a:r>
              <a:rPr lang="zh-CN" altLang="en-US" dirty="0"/>
              <a:t> 麦穗</a:t>
            </a:r>
            <a:r>
              <a:rPr lang="en-US" altLang="zh-CN" dirty="0"/>
              <a:t>/n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会</a:t>
            </a:r>
            <a:r>
              <a:rPr kumimoji="1" lang="en-US" altLang="zh-CN" dirty="0"/>
              <a:t>/v</a:t>
            </a:r>
            <a:r>
              <a:rPr kumimoji="1" lang="zh-CN" altLang="en-US" dirty="0"/>
              <a:t> 泄露</a:t>
            </a:r>
            <a:r>
              <a:rPr kumimoji="1" lang="en-US" altLang="zh-CN" dirty="0"/>
              <a:t>/v</a:t>
            </a:r>
            <a:r>
              <a:rPr kumimoji="1" lang="zh-CN" altLang="en-US" dirty="0"/>
              <a:t> 用户</a:t>
            </a:r>
            <a:r>
              <a:rPr kumimoji="1" lang="en-US" altLang="zh-CN" dirty="0"/>
              <a:t>/n</a:t>
            </a:r>
            <a:r>
              <a:rPr kumimoji="1" lang="zh-CN" altLang="en-US" dirty="0"/>
              <a:t> 隐私</a:t>
            </a:r>
            <a:r>
              <a:rPr kumimoji="1" lang="en-US" altLang="zh-CN" dirty="0"/>
              <a:t>/n</a:t>
            </a:r>
            <a:r>
              <a:rPr kumimoji="1" lang="zh-CN" altLang="en-US" dirty="0"/>
              <a:t> 吗</a:t>
            </a:r>
            <a:r>
              <a:rPr kumimoji="1" lang="en-US" altLang="zh-CN" dirty="0"/>
              <a:t>/y</a:t>
            </a:r>
            <a:r>
              <a:rPr kumimoji="1" lang="zh-CN" altLang="en-US" dirty="0"/>
              <a:t>？</a:t>
            </a:r>
            <a:r>
              <a:rPr kumimoji="1" lang="en-US" altLang="zh-CN" dirty="0"/>
              <a:t>/w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一言一行</a:t>
            </a:r>
            <a:r>
              <a:rPr lang="en-US" altLang="zh-CN" dirty="0"/>
              <a:t>/</a:t>
            </a:r>
            <a:r>
              <a:rPr lang="en-US" altLang="zh-CN" dirty="0" err="1"/>
              <a:t>i</a:t>
            </a:r>
            <a:r>
              <a:rPr lang="zh-CN" altLang="en-US" dirty="0"/>
              <a:t>，义无反顾</a:t>
            </a:r>
            <a:r>
              <a:rPr lang="en-US" altLang="zh-CN" dirty="0"/>
              <a:t>/</a:t>
            </a:r>
            <a:r>
              <a:rPr lang="en-US" altLang="zh-CN" dirty="0" err="1"/>
              <a:t>i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引起</a:t>
            </a:r>
            <a:r>
              <a:rPr lang="en-US" altLang="zh-CN" dirty="0"/>
              <a:t>/v</a:t>
            </a:r>
            <a:r>
              <a:rPr lang="zh-CN" altLang="en-US" dirty="0"/>
              <a:t> 人们</a:t>
            </a:r>
            <a:r>
              <a:rPr lang="en-US" altLang="zh-CN" dirty="0"/>
              <a:t>/n</a:t>
            </a:r>
            <a:r>
              <a:rPr lang="zh-CN" altLang="en-US" dirty="0"/>
              <a:t> 的</a:t>
            </a:r>
            <a:r>
              <a:rPr lang="en-US" altLang="zh-CN" dirty="0"/>
              <a:t>/u</a:t>
            </a:r>
            <a:r>
              <a:rPr lang="zh-CN" altLang="en-US" dirty="0"/>
              <a:t> 关注</a:t>
            </a:r>
            <a:r>
              <a:rPr lang="en-US" altLang="zh-CN" dirty="0"/>
              <a:t>/</a:t>
            </a:r>
            <a:r>
              <a:rPr lang="en-US" altLang="zh-CN" dirty="0" err="1"/>
              <a:t>vn</a:t>
            </a:r>
            <a:r>
              <a:rPr lang="zh-CN" altLang="en-US" dirty="0"/>
              <a:t> 和</a:t>
            </a:r>
            <a:r>
              <a:rPr lang="en-US" altLang="zh-CN" dirty="0"/>
              <a:t>/c</a:t>
            </a:r>
            <a:r>
              <a:rPr lang="zh-CN" altLang="en-US" dirty="0"/>
              <a:t> 思考</a:t>
            </a:r>
            <a:r>
              <a:rPr lang="en-US" altLang="zh-CN" dirty="0"/>
              <a:t>/</a:t>
            </a:r>
            <a:r>
              <a:rPr lang="en-US" altLang="zh-CN" dirty="0" err="1"/>
              <a:t>vn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1E3E64-9213-F09E-6F88-0BFB581F2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14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04567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BA6D41-4F09-E162-E22F-D7C3AAFFB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诛仙</a:t>
            </a:r>
            <a:r>
              <a:rPr kumimoji="1" lang="en-US" altLang="zh-CN" dirty="0"/>
              <a:t>》</a:t>
            </a:r>
            <a:r>
              <a:rPr kumimoji="1" lang="zh-CN" altLang="en-US" dirty="0"/>
              <a:t>语料库与</a:t>
            </a:r>
            <a:r>
              <a:rPr kumimoji="1" lang="en" altLang="zh-CN" dirty="0"/>
              <a:t>CTB</a:t>
            </a:r>
            <a:r>
              <a:rPr kumimoji="1" lang="zh-CN" altLang="en-US" dirty="0"/>
              <a:t>标注集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0E78A05-547F-DA93-98B4-8A7AF53DB7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哈工大张梅山老师公开了网络小说</a:t>
                </a:r>
                <a:r>
                  <a:rPr lang="en-US" altLang="zh-CN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《</a:t>
                </a:r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诛仙</a:t>
                </a:r>
                <a:r>
                  <a:rPr lang="en-US" altLang="zh-CN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》</a:t>
                </a:r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上的标注语料</a:t>
                </a:r>
                <a:endParaRPr lang="en-US" altLang="zh-CN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 lvl="1" latinLnBrk="1">
                  <a:spcAft>
                    <a:spcPts val="1000"/>
                  </a:spcAft>
                </a:pPr>
                <a:endParaRPr lang="en-US" altLang="zh-CN" dirty="0">
                  <a:latin typeface="Consolas" panose="020B0609020204030204" pitchFamily="49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《</a:t>
                </a:r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诛仙</a:t>
                </a:r>
                <a:r>
                  <a:rPr lang="en-US" altLang="zh-CN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》</a:t>
                </a:r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语料库采用的标注集一共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33</m:t>
                    </m:r>
                  </m:oMath>
                </a14:m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种词类</a:t>
                </a:r>
                <a:endParaRPr lang="en-US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0E78A05-547F-DA93-98B4-8A7AF53DB7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91" t="-2521" r="-11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C4D479C-6429-6898-703D-4ADF3C528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15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17256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E766996-5008-34F0-29C6-20420E4CE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E827ED-9E94-A041-8AA0-B272BD61DB5E}" type="slidenum">
              <a:rPr lang="en-US" altLang="ko-KR" smtClean="0"/>
              <a:pPr>
                <a:defRPr/>
              </a:pPr>
              <a:t>16</a:t>
            </a:fld>
            <a:endParaRPr lang="en-US" altLang="ko-KR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C2BC4BC4-B652-E90D-6623-8D030CC1E1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586110"/>
              </p:ext>
            </p:extLst>
          </p:nvPr>
        </p:nvGraphicFramePr>
        <p:xfrm>
          <a:off x="683568" y="602796"/>
          <a:ext cx="7488832" cy="5874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6816">
                  <a:extLst>
                    <a:ext uri="{9D8B030D-6E8A-4147-A177-3AD203B41FA5}">
                      <a16:colId xmlns:a16="http://schemas.microsoft.com/office/drawing/2014/main" val="2761680951"/>
                    </a:ext>
                  </a:extLst>
                </a:gridCol>
                <a:gridCol w="1283800">
                  <a:extLst>
                    <a:ext uri="{9D8B030D-6E8A-4147-A177-3AD203B41FA5}">
                      <a16:colId xmlns:a16="http://schemas.microsoft.com/office/drawing/2014/main" val="1052009562"/>
                    </a:ext>
                  </a:extLst>
                </a:gridCol>
                <a:gridCol w="5028216">
                  <a:extLst>
                    <a:ext uri="{9D8B030D-6E8A-4147-A177-3AD203B41FA5}">
                      <a16:colId xmlns:a16="http://schemas.microsoft.com/office/drawing/2014/main" val="833474431"/>
                    </a:ext>
                  </a:extLst>
                </a:gridCol>
              </a:tblGrid>
              <a:tr h="489517">
                <a:tc>
                  <a:txBody>
                    <a:bodyPr/>
                    <a:lstStyle/>
                    <a:p>
                      <a:r>
                        <a:rPr lang="zh-CN" altLang="en-US" dirty="0"/>
                        <a:t>序号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标签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566949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/>
                        <a:t>VA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表语形容词，只能用作表语的形容词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7220421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/>
                        <a:t>VC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系动词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260494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/>
                        <a:t>VE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动词“有”“没有”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8938946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VV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其他动词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850345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NR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专有名词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6250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时间名词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360569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其他名词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973044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LC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方位词，“开始”“以来”“在内”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869833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代词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392198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DT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限定词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这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那”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该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460040"/>
                  </a:ext>
                </a:extLst>
              </a:tr>
              <a:tr h="489517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CD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概数词，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若干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许多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632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1696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786F187-7B71-4FB4-2CBF-E0604A858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E827ED-9E94-A041-8AA0-B272BD61DB5E}" type="slidenum">
              <a:rPr lang="en-US" altLang="ko-KR" smtClean="0"/>
              <a:pPr>
                <a:defRPr/>
              </a:pPr>
              <a:t>17</a:t>
            </a:fld>
            <a:endParaRPr lang="en-US" altLang="ko-KR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72E845F0-C08C-EABD-0510-66F367FBB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2358653"/>
              </p:ext>
            </p:extLst>
          </p:nvPr>
        </p:nvGraphicFramePr>
        <p:xfrm>
          <a:off x="539553" y="692696"/>
          <a:ext cx="7704855" cy="5688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19">
                  <a:extLst>
                    <a:ext uri="{9D8B030D-6E8A-4147-A177-3AD203B41FA5}">
                      <a16:colId xmlns:a16="http://schemas.microsoft.com/office/drawing/2014/main" val="3003059998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1083059842"/>
                    </a:ext>
                  </a:extLst>
                </a:gridCol>
                <a:gridCol w="5328592">
                  <a:extLst>
                    <a:ext uri="{9D8B030D-6E8A-4147-A177-3AD203B41FA5}">
                      <a16:colId xmlns:a16="http://schemas.microsoft.com/office/drawing/2014/main" val="4219572500"/>
                    </a:ext>
                  </a:extLst>
                </a:gridCol>
              </a:tblGrid>
              <a:tr h="474053">
                <a:tc>
                  <a:txBody>
                    <a:bodyPr/>
                    <a:lstStyle/>
                    <a:p>
                      <a:r>
                        <a:rPr lang="zh-CN" altLang="en-US" dirty="0"/>
                        <a:t>序号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标签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3787559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序数词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013337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13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量词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389379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AD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副词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211035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介词，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把”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被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433620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CC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并列连接词，“与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和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或”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251138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从属连词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79916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DEC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补语成分“的”，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吃的喝的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871023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DEG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属格“的”，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他的车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101901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DER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表结果的“得”，“跑得很快”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7034211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DEV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表方式的“地”，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高兴地说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6679419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AS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动态助词，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唱着歌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"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8765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6225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786F187-7B71-4FB4-2CBF-E0604A858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E827ED-9E94-A041-8AA0-B272BD61DB5E}" type="slidenum">
              <a:rPr lang="en-US" altLang="ko-KR" smtClean="0"/>
              <a:pPr>
                <a:defRPr/>
              </a:pPr>
              <a:t>18</a:t>
            </a:fld>
            <a:endParaRPr lang="en-US" altLang="ko-KR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72E845F0-C08C-EABD-0510-66F367FBB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476091"/>
              </p:ext>
            </p:extLst>
          </p:nvPr>
        </p:nvGraphicFramePr>
        <p:xfrm>
          <a:off x="539553" y="692696"/>
          <a:ext cx="7704855" cy="58546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19">
                  <a:extLst>
                    <a:ext uri="{9D8B030D-6E8A-4147-A177-3AD203B41FA5}">
                      <a16:colId xmlns:a16="http://schemas.microsoft.com/office/drawing/2014/main" val="3003059998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1083059842"/>
                    </a:ext>
                  </a:extLst>
                </a:gridCol>
                <a:gridCol w="5328592">
                  <a:extLst>
                    <a:ext uri="{9D8B030D-6E8A-4147-A177-3AD203B41FA5}">
                      <a16:colId xmlns:a16="http://schemas.microsoft.com/office/drawing/2014/main" val="4219572500"/>
                    </a:ext>
                  </a:extLst>
                </a:gridCol>
              </a:tblGrid>
              <a:tr h="474053">
                <a:tc>
                  <a:txBody>
                    <a:bodyPr/>
                    <a:lstStyle/>
                    <a:p>
                      <a:r>
                        <a:rPr lang="zh-CN" altLang="en-US" dirty="0"/>
                        <a:t>序号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标签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3787559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句末助词，</a:t>
                      </a:r>
                      <a:r>
                        <a:rPr lang="en-US" altLang="zh-CN" dirty="0"/>
                        <a:t>"</a:t>
                      </a:r>
                      <a:r>
                        <a:rPr lang="zh-CN" altLang="en-US" dirty="0"/>
                        <a:t>他好吧</a:t>
                      </a:r>
                      <a:r>
                        <a:rPr lang="en-US" altLang="zh-CN" dirty="0"/>
                        <a:t>?"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013337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ETC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表省略的“等”</a:t>
                      </a:r>
                      <a:r>
                        <a:rPr lang="en-US" altLang="zh-CN" dirty="0"/>
                        <a:t>"</a:t>
                      </a:r>
                      <a:r>
                        <a:rPr lang="zh-CN" altLang="en-US" dirty="0"/>
                        <a:t>等等</a:t>
                      </a:r>
                      <a:r>
                        <a:rPr lang="en-US" altLang="zh-CN" dirty="0"/>
                        <a:t>" 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389379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MSP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其他小品词，</a:t>
                      </a:r>
                      <a:r>
                        <a:rPr lang="en-US" altLang="zh-CN" dirty="0"/>
                        <a:t>"</a:t>
                      </a:r>
                      <a:r>
                        <a:rPr lang="zh-CN" altLang="en-US" dirty="0"/>
                        <a:t>他所说</a:t>
                      </a:r>
                      <a:r>
                        <a:rPr lang="en-US" altLang="zh-CN" dirty="0"/>
                        <a:t>"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211035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句首感叹词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433620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象声词，</a:t>
                      </a:r>
                      <a:r>
                        <a:rPr lang="en-US" altLang="zh-CN" dirty="0"/>
                        <a:t>"</a:t>
                      </a:r>
                      <a:r>
                        <a:rPr lang="zh-CN" altLang="en-US" dirty="0"/>
                        <a:t>砰地一声</a:t>
                      </a:r>
                      <a:r>
                        <a:rPr lang="en-US" altLang="zh-CN" dirty="0"/>
                        <a:t>"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251138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LB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长句式表被动的“被”“叫”“给”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79916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短句式表被动的“被”</a:t>
                      </a:r>
                      <a:r>
                        <a:rPr lang="en-US" altLang="zh-CN" dirty="0"/>
                        <a:t>"</a:t>
                      </a:r>
                      <a:r>
                        <a:rPr lang="zh-CN" altLang="en-US" dirty="0"/>
                        <a:t>叫</a:t>
                      </a:r>
                      <a:r>
                        <a:rPr lang="en-US" altLang="zh-CN" dirty="0"/>
                        <a:t>""</a:t>
                      </a:r>
                      <a:r>
                        <a:rPr lang="zh-CN" altLang="en-US" dirty="0"/>
                        <a:t>给</a:t>
                      </a:r>
                      <a:r>
                        <a:rPr lang="en-US" altLang="zh-CN" dirty="0"/>
                        <a:t>"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871023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把字句中的“把”，</a:t>
                      </a:r>
                      <a:r>
                        <a:rPr lang="en-US" altLang="zh-CN" dirty="0"/>
                        <a:t>"</a:t>
                      </a:r>
                      <a:r>
                        <a:rPr lang="zh-CN" altLang="en-US" dirty="0"/>
                        <a:t>他把你骗了</a:t>
                      </a:r>
                      <a:r>
                        <a:rPr lang="en-US" altLang="zh-CN" dirty="0"/>
                        <a:t>'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101901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JJ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其他名词修饰语，区别词等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7034211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/>
                        <a:t>32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FW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外来语，</a:t>
                      </a:r>
                      <a:r>
                        <a:rPr lang="en-US" altLang="zh-CN" dirty="0"/>
                        <a:t>"</a:t>
                      </a:r>
                      <a:r>
                        <a:rPr lang="zh-CN" altLang="en-US" dirty="0"/>
                        <a:t>卡拉</a:t>
                      </a:r>
                      <a:r>
                        <a:rPr lang="en" altLang="zh-CN" dirty="0"/>
                        <a:t>OK" 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6679419"/>
                  </a:ext>
                </a:extLst>
              </a:tr>
              <a:tr h="47405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PU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标点符号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8765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1914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AA9E90-88ED-D94E-8A69-1587FA3F3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975" y="548679"/>
            <a:ext cx="8020050" cy="728353"/>
          </a:xfrm>
        </p:spPr>
        <p:txBody>
          <a:bodyPr/>
          <a:lstStyle/>
          <a:p>
            <a:r>
              <a:rPr lang="zh-CN" altLang="en-US" dirty="0">
                <a:solidFill>
                  <a:srgbClr val="3203FB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宾州词性标注标签库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B3985C-C7BA-E54E-837E-CEE018EF6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819" y="1143000"/>
            <a:ext cx="8301038" cy="5454352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标注词表：</a:t>
            </a:r>
          </a:p>
          <a:p>
            <a:pPr marL="0">
              <a:spcBef>
                <a:spcPts val="0"/>
              </a:spcBef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名词：NN,NNS,NNP,NNPS</a:t>
            </a:r>
          </a:p>
          <a:p>
            <a:pPr marL="0">
              <a:spcBef>
                <a:spcPts val="0"/>
              </a:spcBef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代词：PRP，PRP$</a:t>
            </a:r>
          </a:p>
          <a:p>
            <a:pPr marL="0">
              <a:spcBef>
                <a:spcPts val="0"/>
              </a:spcBef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形容词：JJ，JJR,JJS</a:t>
            </a:r>
          </a:p>
          <a:p>
            <a:pPr marL="0">
              <a:spcBef>
                <a:spcPts val="0"/>
              </a:spcBef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数词：CD</a:t>
            </a:r>
          </a:p>
          <a:p>
            <a:pPr marL="0">
              <a:spcBef>
                <a:spcPts val="0"/>
              </a:spcBef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动词：VB,VBD,VBG,VBN,VBP,VBZ</a:t>
            </a:r>
          </a:p>
          <a:p>
            <a:pPr marL="0">
              <a:spcBef>
                <a:spcPts val="0"/>
              </a:spcBef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副词：RB,RBR,RBS</a:t>
            </a:r>
          </a:p>
          <a:p>
            <a:pPr marL="0" indent="0"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CC      Coordinating conjunction 连接词</a:t>
            </a:r>
          </a:p>
          <a:p>
            <a:pPr marL="0" indent="0"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CD     Cardinal number  基数词</a:t>
            </a:r>
          </a:p>
          <a:p>
            <a:pPr marL="0" indent="0"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 DT     Determiner </a:t>
            </a:r>
          </a:p>
          <a:p>
            <a:pPr marL="0">
              <a:spcBef>
                <a:spcPts val="0"/>
              </a:spcBef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限定词（如this,that,these,those,such，不定限定词：no,some,any,each,every,enough,either,neither,all,both,half,several,many,much,(a)</a:t>
            </a:r>
          </a:p>
          <a:p>
            <a:pPr marL="0">
              <a:spcBef>
                <a:spcPts val="0"/>
              </a:spcBef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few,(a) little,other,another.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     EX     Existential there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存在句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     FW     Foreign word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外来词</a:t>
            </a:r>
          </a:p>
          <a:p>
            <a:pPr marL="0" indent="0">
              <a:spcBef>
                <a:spcPts val="0"/>
              </a:spcBef>
              <a:buNone/>
            </a:pPr>
            <a:endParaRPr kumimoji="1"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2A60F3-875B-CB44-9588-59C3A8E0C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19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64471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第三章 隐马尔可夫模型与序列标注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17830-F7E2-4249-9970-B84143D4A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/>
              <a:t>3</a:t>
            </a:r>
            <a:r>
              <a:rPr lang="en-US" sz="2400" b="1" dirty="0"/>
              <a:t>.1 </a:t>
            </a:r>
            <a:r>
              <a:rPr lang="zh-CN" altLang="en-US" sz="2400" b="1" dirty="0"/>
              <a:t>序列标注问题</a:t>
            </a:r>
            <a:endParaRPr lang="en-US" altLang="zh-CN" sz="24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/>
              <a:t>3</a:t>
            </a:r>
            <a:r>
              <a:rPr lang="en-US" sz="2400" b="1" dirty="0"/>
              <a:t>.2 </a:t>
            </a:r>
            <a:r>
              <a:rPr lang="en-US" sz="2400" b="1" dirty="0" err="1"/>
              <a:t>隐马尔可夫模型</a:t>
            </a:r>
            <a:endParaRPr lang="en-US" sz="24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/>
              <a:t>3</a:t>
            </a:r>
            <a:r>
              <a:rPr lang="en-US" sz="2400" b="1" dirty="0"/>
              <a:t>.3 </a:t>
            </a:r>
            <a:r>
              <a:rPr lang="zh-CN" altLang="en-US" sz="2400" b="1" dirty="0"/>
              <a:t>隐马尔可夫模型的样本生成</a:t>
            </a:r>
            <a:endParaRPr lang="en-US" sz="24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/>
              <a:t>3</a:t>
            </a:r>
            <a:r>
              <a:rPr lang="en-US" sz="2400" b="1" dirty="0"/>
              <a:t>.4 </a:t>
            </a:r>
            <a:r>
              <a:rPr lang="zh-CN" altLang="en-US" sz="2400" b="1" dirty="0"/>
              <a:t>隐马尔可夫模型的训练</a:t>
            </a:r>
            <a:endParaRPr lang="en-US" sz="24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/>
              <a:t>3</a:t>
            </a:r>
            <a:r>
              <a:rPr lang="en-US" sz="2400" b="1" dirty="0"/>
              <a:t>.5 </a:t>
            </a:r>
            <a:r>
              <a:rPr lang="zh-CN" altLang="en-US" sz="2400" b="1" dirty="0"/>
              <a:t>隐马尔可夫模型的预测</a:t>
            </a:r>
            <a:endParaRPr lang="en-US" sz="24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/>
              <a:t>3</a:t>
            </a:r>
            <a:r>
              <a:rPr lang="en-US" sz="2400" b="1" dirty="0"/>
              <a:t>.6 </a:t>
            </a:r>
            <a:r>
              <a:rPr lang="zh-CN" altLang="en-US" sz="2400" b="1" dirty="0"/>
              <a:t>隐马尔可夫模型应用于词性标注</a:t>
            </a:r>
            <a:endParaRPr lang="en-US" sz="24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/>
              <a:t>3</a:t>
            </a:r>
            <a:r>
              <a:rPr lang="en-US" sz="2400" b="1" dirty="0"/>
              <a:t>.7 </a:t>
            </a:r>
            <a:r>
              <a:rPr lang="zh-CN" altLang="en-US" sz="2400" b="1" dirty="0"/>
              <a:t>二阶隐马尔可夫模型</a:t>
            </a:r>
            <a:r>
              <a:rPr lang="en-US" sz="2400" b="1" dirty="0"/>
              <a:t>*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A83550-FFE4-6BED-957F-DF48D9D03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29168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98023BE-25FF-4E1A-A169-E32297941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31600"/>
            <a:fld id="{C136B7D2-B98C-44FD-8D04-7EC62A564975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 defTabSz="1031600"/>
              <a:t>20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A17E4D3-1CFA-4CA2-B955-EEDED62B7E5C}"/>
              </a:ext>
            </a:extLst>
          </p:cNvPr>
          <p:cNvSpPr/>
          <p:nvPr/>
        </p:nvSpPr>
        <p:spPr>
          <a:xfrm>
            <a:off x="454914" y="692696"/>
            <a:ext cx="8437566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6.     IN     Preposition or subordinating conjunction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介词或从属连词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7.     JJ     Adjective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形容词或序数词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8.     JJR     Adjective, comparative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形容词比较级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9.     JJS     Adjective, superlative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形容词最高级</a:t>
            </a:r>
          </a:p>
          <a:p>
            <a:pPr marL="457200" indent="-457200">
              <a:lnSpc>
                <a:spcPct val="150000"/>
              </a:lnSpc>
              <a:buAutoNum type="arabicPeriod" startAt="10"/>
            </a:pP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LS     List item marker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列表标示</a:t>
            </a:r>
            <a:endParaRPr lang="en-US" altLang="zh-CN" sz="2000" dirty="0">
              <a:solidFill>
                <a:srgbClr val="3203F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11.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MD     Modal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情态助动词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12.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NN    Noun, singular or mass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常用名词 单数形式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13.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NNS  Noun, plural 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常用名词 复数形式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14.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NNP  Proper noun, singular 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专有名词，单数形式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15.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NNPS   Proper noun, plural 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专有名词，复数形式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16.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PDT     Predeterminer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前位限定词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17.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POS     Possessive ending </a:t>
            </a:r>
            <a:r>
              <a:rPr lang="zh-CN" altLang="en-US" sz="2000" dirty="0">
                <a:solidFill>
                  <a:srgbClr val="3203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所有格结束词</a:t>
            </a:r>
          </a:p>
          <a:p>
            <a:pPr marL="457200" indent="-457200">
              <a:buAutoNum type="arabicPeriod" startAt="10"/>
            </a:pPr>
            <a:endParaRPr lang="en-US" altLang="zh-CN" sz="2000" dirty="0">
              <a:solidFill>
                <a:srgbClr val="3203F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CN" altLang="en-US" sz="2000" dirty="0">
              <a:solidFill>
                <a:srgbClr val="3203F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0577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A9C93E-D961-B640-AA98-1FEEC96CE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634" y="644352"/>
            <a:ext cx="8301038" cy="5832648"/>
          </a:xfrm>
        </p:spPr>
        <p:txBody>
          <a:bodyPr/>
          <a:lstStyle/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18.     PRP     Personal pronoun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人称代词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19.     PRP$     Possessive pronoun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所有格代名词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20.     RB     Adverb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副词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21.     RBR     Adverb, comparative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副词比较级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22.     RBS     Adverb, superlative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副词最高级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23.     RP     Particle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小品词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24.     SYM     Symbol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符号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25.     TO     to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作为介词或不定式格式</a:t>
            </a:r>
            <a:endParaRPr lang="en-US" altLang="zh-CN" sz="2000" dirty="0">
              <a:solidFill>
                <a:srgbClr val="3203FB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26.     UH     Interjection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感叹词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27.     VB     Verb, base form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动词基本形式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28.     VBD     Verb, past tense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动词过去式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29.     VBG     Verb, gerund or present participle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动名词和现在分词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30.     VBN     Verb, past participle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过去分词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31.     VBP     Verb, non-3rd person singular present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动词非第三人称单数</a:t>
            </a:r>
            <a:endParaRPr lang="zh-CN" altLang="en-US" sz="2000" dirty="0">
              <a:solidFill>
                <a:srgbClr val="3203FB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  <a:spcBef>
                <a:spcPts val="0"/>
              </a:spcBef>
            </a:pPr>
            <a:endParaRPr kumimoji="1" lang="zh-CN" altLang="en-US" sz="20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3E10BFD-A8EB-F24F-BFC3-3681C56EF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226491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786472-0E3A-3046-82F3-49F7B3C30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1052736"/>
            <a:ext cx="8301038" cy="56528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32.  VBZ   Verb, 3rd person singular present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动词第三人称单数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33.  WDT  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Wh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-determiner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限定词（如关系限定词：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whose,which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.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疑问限定词：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what,which,whose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.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）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34.   WP    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Wh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-pronoun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代词（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who whose which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）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35.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WP$     Possessive 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wh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-pronoun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所有格代词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36.   WRB     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Wh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-adverb   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疑问代词（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how where when</a:t>
            </a:r>
            <a:r>
              <a:rPr lang="zh-CN" altLang="en-US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）</a:t>
            </a:r>
            <a:endParaRPr lang="en-US" altLang="zh-CN" sz="2000" dirty="0">
              <a:solidFill>
                <a:srgbClr val="3203FB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37.   $           dollar sign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38.   #           pound sign</a:t>
            </a:r>
          </a:p>
          <a:p>
            <a:pPr marL="457200" indent="-457200">
              <a:buAutoNum type="arabicPeriod" startAt="39"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“             left quote ‘ or “</a:t>
            </a:r>
          </a:p>
          <a:p>
            <a:pPr marL="457200" indent="-457200">
              <a:buAutoNum type="arabicPeriod" startAt="39"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”             right quote ’ or ” </a:t>
            </a:r>
          </a:p>
          <a:p>
            <a:pPr marL="457200" indent="-457200">
              <a:buAutoNum type="arabicPeriod" startAt="39"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(            left 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paren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[,(,{,&lt;</a:t>
            </a:r>
          </a:p>
          <a:p>
            <a:pPr marL="457200" indent="-457200">
              <a:buAutoNum type="arabicPeriod" startAt="39"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)             right 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paren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],),},&gt;</a:t>
            </a:r>
          </a:p>
          <a:p>
            <a:pPr marL="457200" indent="-457200">
              <a:buAutoNum type="arabicPeriod" startAt="39"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,              comma,</a:t>
            </a:r>
          </a:p>
          <a:p>
            <a:pPr marL="457200" indent="-457200">
              <a:buAutoNum type="arabicPeriod" startAt="39"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.              sent-end 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pouc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. ! ?</a:t>
            </a:r>
          </a:p>
          <a:p>
            <a:pPr marL="457200" indent="-457200">
              <a:buAutoNum type="arabicPeriod" startAt="39"/>
            </a:pP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:              sent-mid </a:t>
            </a:r>
            <a:r>
              <a:rPr lang="en-US" altLang="zh-CN" sz="2000" dirty="0" err="1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panc</a:t>
            </a:r>
            <a:r>
              <a:rPr lang="en-US" altLang="zh-CN" sz="2000" dirty="0">
                <a:solidFill>
                  <a:srgbClr val="3203FB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:</a:t>
            </a:r>
            <a:endParaRPr lang="zh-CN" altLang="en-US" sz="2000" dirty="0">
              <a:solidFill>
                <a:srgbClr val="3203FB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A69B36-842F-2342-BC22-2D5765A79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696073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.1.3 </a:t>
            </a:r>
            <a:r>
              <a:rPr lang="zh-CN" altLang="en-US" b="1" dirty="0"/>
              <a:t>序列标注与命名实体识别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17830-F7E2-4249-9970-B84143D4A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命名实体指的是现实中存在的实体，比如人名、地名和机构名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>
              <a:buFont typeface="Wingdings" pitchFamily="2" charset="2"/>
              <a:buChar char="ü"/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OOV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重要组成部分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>
              <a:buFont typeface="Wingdings" pitchFamily="2" charset="2"/>
              <a:buChar char="ü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数量大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37800">
              <a:buFont typeface="Wingdings" pitchFamily="2" charset="2"/>
              <a:buChar char="Ø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宇宙中星星名称、生物界蛋白质名称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>
              <a:buFont typeface="Wingdings" pitchFamily="2" charset="2"/>
              <a:buChar char="ü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机构灵活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37800">
              <a:buFont typeface="Wingdings" pitchFamily="2" charset="2"/>
              <a:buChar char="Ø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中国工商银行、工商银行、工行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>
              <a:buFont typeface="Wingdings" pitchFamily="2" charset="2"/>
              <a:buChar char="ü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类别模糊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37800">
              <a:buFont typeface="Wingdings" pitchFamily="2" charset="2"/>
              <a:buChar char="Ø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例：国家博物馆，地名、机构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6ADAFC-08DD-0159-4697-758F1DF2B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50110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BF7E6E-902B-378B-4A4B-57C412C24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3.1.3 </a:t>
            </a:r>
            <a:r>
              <a:rPr lang="zh-CN" altLang="en-US" b="1" dirty="0"/>
              <a:t>序列标注与命名实体识别</a:t>
            </a:r>
            <a:endParaRPr kumimoji="1" lang="zh-CN" altLang="en-US" dirty="0"/>
          </a:p>
        </p:txBody>
      </p:sp>
      <p:pic>
        <p:nvPicPr>
          <p:cNvPr id="5" name="Picture">
            <a:extLst>
              <a:ext uri="{FF2B5EF4-FFF2-40B4-BE49-F238E27FC236}">
                <a16:creationId xmlns:a16="http://schemas.microsoft.com/office/drawing/2014/main" id="{98EB82D7-6074-C020-5521-1AC2FB2D809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rcRect/>
          <a:stretch/>
        </p:blipFill>
        <p:spPr bwMode="auto">
          <a:xfrm>
            <a:off x="1948135" y="3988039"/>
            <a:ext cx="5247729" cy="224196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6D48BF-9F5B-FDB9-ABD1-07A4A7C1B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24</a:t>
            </a:fld>
            <a:endParaRPr lang="en-US" altLang="ko-KR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9CD88A8-7A92-ED74-1521-E4CC77CB6C17}"/>
              </a:ext>
            </a:extLst>
          </p:cNvPr>
          <p:cNvSpPr txBox="1"/>
          <p:nvPr/>
        </p:nvSpPr>
        <p:spPr>
          <a:xfrm>
            <a:off x="561975" y="1425037"/>
            <a:ext cx="8015543" cy="224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432FF"/>
              </a:buClr>
              <a:buFont typeface="Wingdings" pitchFamily="2" charset="2"/>
              <a:buChar char="l"/>
            </a:pPr>
            <a:r>
              <a:rPr kumimoji="1" lang="zh-CN" altLang="en-US" dirty="0"/>
              <a:t>和分词类似，命名实体识别组合</a:t>
            </a:r>
            <a:r>
              <a:rPr lang="zh-CN" altLang="en-US" dirty="0"/>
              <a:t>短</a:t>
            </a:r>
            <a:r>
              <a:rPr kumimoji="1" lang="zh-CN" altLang="en-US" dirty="0"/>
              <a:t>单位为长单位，可复用分词标注集，例：“</a:t>
            </a:r>
            <a:r>
              <a:rPr kumimoji="1" lang="en-US" altLang="zh-CN" dirty="0"/>
              <a:t>BMES</a:t>
            </a:r>
            <a:r>
              <a:rPr kumimoji="1" lang="zh-CN" altLang="en-US" dirty="0"/>
              <a:t>地名”</a:t>
            </a:r>
            <a:r>
              <a:rPr kumimoji="1" lang="en-US" altLang="zh-CN" dirty="0"/>
              <a:t>+O</a:t>
            </a:r>
            <a:r>
              <a:rPr kumimoji="1" lang="zh-CN" altLang="en-US" dirty="0"/>
              <a:t>（</a:t>
            </a:r>
            <a:r>
              <a:rPr kumimoji="1" lang="en-US" altLang="zh-CN" dirty="0"/>
              <a:t>Outside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342900" indent="-342900">
              <a:lnSpc>
                <a:spcPct val="150000"/>
              </a:lnSpc>
              <a:buClr>
                <a:srgbClr val="0432FF"/>
              </a:buClr>
              <a:buFont typeface="Wingdings" pitchFamily="2" charset="2"/>
              <a:buChar char="l"/>
            </a:pPr>
            <a:r>
              <a:rPr lang="zh-CN" altLang="en-US" dirty="0"/>
              <a:t>标注对象：单词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Clr>
                <a:srgbClr val="0432FF"/>
              </a:buClr>
              <a:buFont typeface="Wingdings" pitchFamily="2" charset="2"/>
              <a:buChar char="l"/>
            </a:pPr>
            <a:r>
              <a:rPr kumimoji="1" lang="zh-CN" altLang="en-US" dirty="0"/>
              <a:t>需确定实体所属类别</a:t>
            </a:r>
          </a:p>
        </p:txBody>
      </p:sp>
    </p:spTree>
    <p:extLst>
      <p:ext uri="{BB962C8B-B14F-4D97-AF65-F5344CB8AC3E}">
        <p14:creationId xmlns:p14="http://schemas.microsoft.com/office/powerpoint/2010/main" val="15885032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B8A776-6F61-044A-96FA-A48EC2542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3.2</a:t>
            </a:r>
            <a:r>
              <a:rPr kumimoji="1" lang="zh-CN" altLang="en-US" dirty="0"/>
              <a:t> 隐马尔可夫模型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CE9128-7DEE-7E4B-A2FF-BD193B20C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1310916"/>
            <a:ext cx="5587156" cy="5048969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马尔科夫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马尔可夫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A.A.Markov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，全名安德雷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·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安德耶维齐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·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马尔可夫，俄国数学家，师从契比雪夫，彼得堡学派的奠基人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马尔可夫过程是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Markov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提出的，其原始模型是马尔科夫链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研究领域：概率、统计、随机过程、现代科学、自然科学、社会科学等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5E6CF0-C7DA-974C-8964-865C48472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25</a:t>
            </a:fld>
            <a:endParaRPr lang="en-US" altLang="ko-KR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7C441B3-C478-3D87-4E07-9B5511B98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637" y="1422399"/>
            <a:ext cx="2713881" cy="340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583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EE8566-854C-A401-D28E-6C3DB9832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随机过程及状态空间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7E0698-C536-43A9-EC50-DB624F603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476" y="1335314"/>
            <a:ext cx="8301038" cy="552268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随机过程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：设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是一无限实数集。把依赖于参数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 ∈ T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的一组随机变量称为随机过程，记为</a:t>
            </a:r>
            <a:r>
              <a:rPr kumimoji="1" lang="en-US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{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X(t),</a:t>
            </a:r>
            <a:r>
              <a:rPr kumimoji="1" lang="en" altLang="zh-CN" sz="2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t∈T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}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T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为参数集，对每一个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 ∈ T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X(t)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是一个随机变量</a:t>
            </a:r>
            <a:endParaRPr kumimoji="1"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状态空间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看作为时间，称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X(t)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为时刻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时过程的状态，而 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X(t</a:t>
            </a:r>
            <a:r>
              <a:rPr kumimoji="1" lang="en" altLang="zh-CN" sz="22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)=</a:t>
            </a:r>
            <a:r>
              <a:rPr kumimoji="1" lang="en" altLang="zh-CN" sz="2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en" altLang="zh-CN" sz="22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说成是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t=t</a:t>
            </a:r>
            <a:r>
              <a:rPr kumimoji="1" lang="en-US" altLang="zh-CN" sz="22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时过程处于状态 </a:t>
            </a:r>
            <a:r>
              <a:rPr kumimoji="1" lang="en" altLang="zh-CN" sz="2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en" altLang="zh-CN" sz="22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，对于一切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 ∈ T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X(t)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所有可能取的一切值的全体称为随机过程的状态空间</a:t>
            </a:r>
            <a:endParaRPr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一个由多个随机变量组成的系统，其演化可由一个随机过程</a:t>
            </a:r>
            <a:r>
              <a:rPr kumimoji="1" lang="en-US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{</a:t>
            </a:r>
            <a:r>
              <a:rPr kumimoji="1" lang="en-US" altLang="zh-CN" sz="2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en-US" altLang="zh-CN" sz="22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n=1,2,3,…}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描述。 随机变量</a:t>
            </a:r>
            <a:r>
              <a:rPr kumimoji="1" lang="en-US" altLang="zh-CN" sz="2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en-US" altLang="zh-CN" sz="22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kumimoji="1" lang="en-US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时刻取值</a:t>
            </a:r>
            <a:r>
              <a:rPr kumimoji="1" lang="en-US" altLang="zh-CN" sz="2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en-US" altLang="zh-CN" sz="22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称为系统在</a:t>
            </a:r>
            <a:r>
              <a:rPr kumimoji="1" lang="en-US" altLang="zh-CN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时刻的状态</a:t>
            </a:r>
          </a:p>
          <a:p>
            <a:pPr>
              <a:lnSpc>
                <a:spcPct val="150000"/>
              </a:lnSpc>
            </a:pPr>
            <a:r>
              <a:rPr kumimoji="1" lang="zh-CN" altLang="en-US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随机变量所有可能的值构成的空间称为系统的状态空间</a:t>
            </a:r>
          </a:p>
          <a:p>
            <a:pPr>
              <a:lnSpc>
                <a:spcPct val="150000"/>
              </a:lnSpc>
            </a:pPr>
            <a:endParaRPr kumimoji="1" lang="en-US" altLang="zh-CN" sz="2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zh-CN" altLang="en-US" sz="22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939162-27E2-6FDE-7D81-94271956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44407" y="6248400"/>
            <a:ext cx="623367" cy="457200"/>
          </a:xfrm>
        </p:spPr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03608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CC2921-82E4-EE5D-D600-9B657BA0B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马尔科夫过程（</a:t>
            </a:r>
            <a:r>
              <a:rPr lang="en-US" altLang="zh-CN" dirty="0"/>
              <a:t>Markov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）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9B9E71-DBFF-6A0B-CC29-2188A696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75" y="1476374"/>
            <a:ext cx="8301038" cy="522922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马尔可夫性质</a:t>
            </a:r>
            <a:endParaRPr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indent="342900"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当一个随机过程在给定现在状态及所有过去状态情况下，其未来状态的条件概率分布仅依赖于当前状态，那么此随机过程即具有马尔可夫性质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indent="342900"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令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A=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{s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=q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=q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…,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n-1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=q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n-1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}……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过去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0">
              <a:lnSpc>
                <a:spcPct val="150000"/>
              </a:lnSpc>
              <a:buNone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B=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{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en-US" altLang="zh-CN" sz="24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=q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}……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现在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0">
              <a:lnSpc>
                <a:spcPct val="150000"/>
              </a:lnSpc>
              <a:buNone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 =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{s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n+1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q</a:t>
            </a:r>
            <a:r>
              <a:rPr lang="en-US" altLang="zh-CN" sz="24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j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}……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将来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0">
              <a:lnSpc>
                <a:spcPct val="150000"/>
              </a:lnSpc>
              <a:buNone/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C|AB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=P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C|B 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3A48B7-ECF8-C63E-C6E2-50B8F8E5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032758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C2A05F-B330-FA44-B543-A0E1C1892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马尔可夫过程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28D240-260A-4A4F-BF46-E47E55753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马尔可夫链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马尔科夫假设：给定时间线上有一串事件顺序发生，假设每个事件的发生概率只取决于前一个事件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这串事件构成的因果链被称作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马尔可夫链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如果随机过程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{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lang="en-US" altLang="zh-CN" sz="24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,n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=1,2,3,…}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的构造使得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n+1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的条件概率分布仅依靠于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lang="en-US" altLang="zh-CN" sz="24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的值而与其他以前的值无关，我们称这个过程为马尔科夫链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如果系统在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n+1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时刻出现状态</a:t>
            </a:r>
            <a:r>
              <a:rPr lang="en-US" altLang="zh-CN" sz="24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n+1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的概率仅依赖于在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时刻出现状态</a:t>
            </a:r>
            <a:r>
              <a:rPr lang="en-US" altLang="zh-CN" sz="2400" i="1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en-US" altLang="zh-CN" sz="24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的概率，则随机变量序列</a:t>
            </a:r>
            <a:r>
              <a:rPr lang="en-US" altLang="zh-CN" sz="24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en-US" altLang="zh-CN" sz="24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,…,</a:t>
            </a:r>
            <a:r>
              <a:rPr lang="en-US" altLang="zh-CN" sz="24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en-US" altLang="zh-CN" sz="24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n+1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称为马尔可夫链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FE32D9-2F10-0444-B60D-5569B86AC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662825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F314A8-7C8C-4670-39B2-F17D77B5D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定义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9503C59D-7432-5FAC-1FC8-11C13EB3AE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3528" y="1422400"/>
                <a:ext cx="8690545" cy="5283200"/>
              </a:xfrm>
            </p:spPr>
            <p:txBody>
              <a:bodyPr/>
              <a:lstStyle/>
              <a:p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如果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{</a:t>
                </a:r>
                <a:r>
                  <a:rPr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X</a:t>
                </a:r>
                <a:r>
                  <a:rPr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｜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n=1,2,3,…} 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是状态离散的随机过程，并且具有马尔可夫性，即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P(</a:t>
                </a:r>
                <a:r>
                  <a:rPr lang="en-US" altLang="zh-CN" sz="2200" i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n+1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=</a:t>
                </a:r>
                <a:r>
                  <a:rPr lang="en-US" altLang="zh-CN" sz="2200" i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n+1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|</a:t>
                </a:r>
                <a:r>
                  <a:rPr lang="en-US" altLang="zh-CN" sz="2200" i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0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=</a:t>
                </a:r>
                <a:r>
                  <a:rPr lang="en-US" altLang="zh-CN" sz="2200" i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0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, </a:t>
                </a:r>
                <a:r>
                  <a:rPr lang="en-US" altLang="zh-CN" sz="2200" i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=</a:t>
                </a:r>
                <a:r>
                  <a:rPr lang="en-US" altLang="zh-CN" sz="2200" i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, …, </a:t>
                </a:r>
                <a:r>
                  <a:rPr lang="en-US" altLang="zh-CN" sz="2200" i="1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n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=</a:t>
                </a:r>
                <a:r>
                  <a:rPr lang="en-US" altLang="zh-CN" sz="2200" i="1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n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)=P(</a:t>
                </a:r>
                <a:r>
                  <a:rPr lang="en-US" altLang="zh-CN" sz="2200" i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n+1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=</a:t>
                </a:r>
                <a:r>
                  <a:rPr lang="en-US" altLang="zh-CN" sz="2200" i="1" u="sng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n+1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|</a:t>
                </a:r>
                <a:r>
                  <a:rPr lang="en-US" altLang="zh-CN" sz="2200" i="1" u="sng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n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=</a:t>
                </a:r>
                <a:r>
                  <a:rPr lang="en-US" altLang="zh-CN" sz="2200" i="1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n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，则称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{</a:t>
                </a:r>
                <a:r>
                  <a:rPr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X</a:t>
                </a:r>
                <a:r>
                  <a:rPr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｜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n=1,2,3,…}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是马尔可夫链</a:t>
                </a:r>
                <a:endParaRPr lang="en-US" altLang="zh-CN" sz="22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设状态空间为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P(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X</a:t>
                </a:r>
                <a:r>
                  <a:rPr kumimoji="1"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=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j|X</a:t>
                </a:r>
                <a:r>
                  <a:rPr kumimoji="1"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m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=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)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表示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m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时刻处于状态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的条件下，到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时刻转移到状态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j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的概率，记为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p</a:t>
                </a:r>
                <a:r>
                  <a:rPr kumimoji="1"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ij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(</a:t>
                </a:r>
                <a:r>
                  <a:rPr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m,n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)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由转移概率组成的矩阵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为对应的转移概率矩阵</a:t>
                </a:r>
                <a:endParaRPr kumimoji="1" lang="en-US" altLang="zh-CN" sz="22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indent="342900">
                  <a:buFont typeface="Wingdings" pitchFamily="2" charset="2"/>
                  <a:buChar char="ü"/>
                </a:pP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性质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1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：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p</a:t>
                </a:r>
                <a:r>
                  <a:rPr kumimoji="1"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ij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(</a:t>
                </a:r>
                <a:r>
                  <a:rPr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m,n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)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≥0</a:t>
                </a:r>
              </a:p>
              <a:p>
                <a:pPr indent="342900">
                  <a:buFont typeface="Wingdings" pitchFamily="2" charset="2"/>
                  <a:buChar char="ü"/>
                </a:pP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性质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2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：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zh-CN" altLang="en-US" sz="220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7"/>
                          </m:rPr>
                          <a:rPr lang="en-US" altLang="zh-CN" sz="2200" i="1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j</m:t>
                        </m:r>
                        <m:r>
                          <a:rPr lang="en-US" altLang="zh-CN" sz="220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∈</m:t>
                        </m:r>
                        <m:r>
                          <m:rPr>
                            <m:sty m:val="p"/>
                          </m:rPr>
                          <a:rPr lang="en-US" altLang="zh-CN" sz="2200" i="1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I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 altLang="zh-CN" sz="22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p</m:t>
                        </m:r>
                        <m:r>
                          <m:rPr>
                            <m:nor/>
                          </m:rPr>
                          <a:rPr lang="en-US" altLang="zh-CN" sz="2200" baseline="-250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ij</m:t>
                        </m:r>
                        <m:r>
                          <m:rPr>
                            <m:nor/>
                          </m:rPr>
                          <a:rPr lang="zh-CN" altLang="en-US" sz="2200" b="0" i="0" dirty="0" smtClean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（</m:t>
                        </m:r>
                        <m:r>
                          <m:rPr>
                            <m:nor/>
                          </m:rPr>
                          <a:rPr lang="en-US" altLang="zh-CN" sz="22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m</m:t>
                        </m:r>
                        <m:r>
                          <m:rPr>
                            <m:nor/>
                          </m:rPr>
                          <a:rPr lang="en-US" altLang="zh-CN" sz="22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en-US" altLang="zh-CN" sz="2200" dirty="0"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n</m:t>
                        </m:r>
                        <m:r>
                          <a:rPr lang="zh-CN" altLang="en-US" sz="2200" b="0" i="1" dirty="0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）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=1</m:t>
                        </m:r>
                      </m:e>
                    </m:nary>
                  </m:oMath>
                </a14:m>
                <a:endParaRPr lang="en-US" altLang="zh-CN" sz="22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kumimoji="1" lang="zh-CN" altLang="en-US" sz="2200" dirty="0"/>
                  <a:t>当转移概率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只与</a:t>
                </a:r>
                <a:r>
                  <a:rPr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j</a:t>
                </a:r>
                <a:r>
                  <a:rPr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及时间间距有关时，转移概率具有平稳性，马尔科夫链被称为齐次的或时齐的</a:t>
                </a:r>
                <a:endParaRPr lang="en-US" altLang="zh-CN" sz="22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p</a:t>
                </a:r>
                <a:r>
                  <a:rPr kumimoji="1"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ij</a:t>
                </a:r>
                <a:r>
                  <a:rPr kumimoji="1"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:r>
                  <a:rPr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=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P(X</a:t>
                </a:r>
                <a:r>
                  <a:rPr kumimoji="1"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n+1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=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j|X</a:t>
                </a:r>
                <a:r>
                  <a:rPr kumimoji="1"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=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)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称为从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到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j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的一步转移概率</a:t>
                </a:r>
                <a:endParaRPr kumimoji="1" lang="en-US" altLang="zh-CN" sz="22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P=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kumimoji="1" lang="en-US" altLang="zh-CN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:r>
                  <a:rPr kumimoji="1" lang="en-US" altLang="zh-CN" sz="22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p</a:t>
                </a:r>
                <a:r>
                  <a:rPr kumimoji="1" lang="en-US" altLang="zh-CN" sz="2200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ij</a:t>
                </a:r>
                <a:r>
                  <a:rPr kumimoji="1"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</a:t>
                </a:r>
                <a:r>
                  <a:rPr kumimoji="1" lang="en-US" altLang="zh-CN" sz="2200" baseline="-25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I×I</a:t>
                </a:r>
                <a:r>
                  <a:rPr kumimoji="1" lang="zh-CN" altLang="en-US" sz="2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称为一步转移概率矩阵</a:t>
                </a:r>
                <a:endParaRPr lang="en-US" altLang="zh-CN" sz="22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9503C59D-7432-5FAC-1FC8-11C13EB3AE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3528" y="1422400"/>
                <a:ext cx="8690545" cy="5283200"/>
              </a:xfrm>
              <a:blipFill>
                <a:blip r:embed="rId3"/>
                <a:stretch>
                  <a:fillRect l="-730" t="-7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04096E-610C-5FA9-B5CF-2677A074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29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43895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r>
              <a:rPr lang="en-US" b="1" dirty="0"/>
              <a:t>.1 </a:t>
            </a:r>
            <a:r>
              <a:rPr lang="zh-CN" altLang="en-US" b="1" dirty="0"/>
              <a:t>序列标注问题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1974" y="1476374"/>
                <a:ext cx="8474521" cy="5229225"/>
              </a:xfrm>
            </p:spPr>
            <p:txBody>
              <a:bodyPr>
                <a:noAutofit/>
              </a:bodyPr>
              <a:lstStyle/>
              <a:p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序列标注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Sequence Tagging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）指的是给定一个序列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，找出序列中每个元素对应标签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的问题，其中，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所有可能的取值集合称为</a:t>
                </a: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标注集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sz="2400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tagset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序列到序列的过程，求解序列标注问题的模型一般称为</a:t>
                </a: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序列标注器</a:t>
                </a:r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1974" y="1476374"/>
                <a:ext cx="8474521" cy="5229225"/>
              </a:xfrm>
              <a:blipFill>
                <a:blip r:embed="rId3"/>
                <a:stretch>
                  <a:fillRect l="-1048" t="-971" r="-89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4BB811-4488-62BF-126B-1DB4D62D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</a:t>
            </a:fld>
            <a:endParaRPr lang="en-US" altLang="ko-KR"/>
          </a:p>
        </p:txBody>
      </p:sp>
      <p:pic>
        <p:nvPicPr>
          <p:cNvPr id="6" name="Picture">
            <a:extLst>
              <a:ext uri="{FF2B5EF4-FFF2-40B4-BE49-F238E27FC236}">
                <a16:creationId xmlns:a16="http://schemas.microsoft.com/office/drawing/2014/main" id="{2355CEC4-81B0-A440-B4D6-12CD4AFE41B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2032657" y="3068960"/>
            <a:ext cx="5078685" cy="211742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851503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C81215-645E-FDE7-E5C7-3150FC0D3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243069-AE20-2582-ACE6-52EF9AC5F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75" y="1268760"/>
            <a:ext cx="8301038" cy="4976961"/>
          </a:xfrm>
        </p:spPr>
        <p:txBody>
          <a:bodyPr/>
          <a:lstStyle/>
          <a:p>
            <a:r>
              <a:rPr kumimoji="1" lang="zh-CN" altLang="en-US" dirty="0"/>
              <a:t>（一维随机游动</a:t>
            </a:r>
            <a:r>
              <a:rPr lang="zh-CN" altLang="en-US" dirty="0"/>
              <a:t>）</a:t>
            </a:r>
            <a:r>
              <a:rPr kumimoji="1" lang="zh-CN" altLang="en-US" dirty="0"/>
              <a:t>设一醉汉</a:t>
            </a:r>
            <a:r>
              <a:rPr kumimoji="1" lang="en" altLang="zh-CN" dirty="0"/>
              <a:t>Q(</a:t>
            </a:r>
            <a:r>
              <a:rPr kumimoji="1" lang="zh-CN" altLang="en-US" dirty="0"/>
              <a:t>或看作一随机游动的质点</a:t>
            </a:r>
            <a:r>
              <a:rPr kumimoji="1" lang="en-US" altLang="zh-CN" dirty="0"/>
              <a:t>)</a:t>
            </a:r>
            <a:r>
              <a:rPr kumimoji="1" lang="zh-CN" altLang="en-US" dirty="0"/>
              <a:t>，在如图所示直线的点集</a:t>
            </a:r>
            <a:r>
              <a:rPr kumimoji="1" lang="en" altLang="zh-CN" dirty="0"/>
              <a:t>I={1,2,3,4,5}</a:t>
            </a:r>
            <a:r>
              <a:rPr kumimoji="1" lang="zh-CN" altLang="en-US" dirty="0"/>
              <a:t>上作随机游动</a:t>
            </a:r>
            <a:r>
              <a:rPr kumimoji="1" lang="en-US" altLang="zh-CN" dirty="0"/>
              <a:t>,</a:t>
            </a:r>
            <a:r>
              <a:rPr kumimoji="1" lang="zh-CN" altLang="en-US" dirty="0"/>
              <a:t>且仅在</a:t>
            </a:r>
            <a:r>
              <a:rPr kumimoji="1" lang="en-US" altLang="zh-CN" dirty="0"/>
              <a:t>1</a:t>
            </a:r>
            <a:r>
              <a:rPr kumimoji="1" lang="zh-CN" altLang="en-US" dirty="0"/>
              <a:t>秒、</a:t>
            </a:r>
            <a:r>
              <a:rPr kumimoji="1" lang="en-US" altLang="zh-CN" dirty="0"/>
              <a:t>2</a:t>
            </a:r>
            <a:r>
              <a:rPr kumimoji="1" lang="zh-CN" altLang="en-US" dirty="0"/>
              <a:t>秒等时刻发生游动</a:t>
            </a:r>
            <a:r>
              <a:rPr kumimoji="1" lang="en-US" altLang="zh-CN" dirty="0"/>
              <a:t>.</a:t>
            </a:r>
          </a:p>
          <a:p>
            <a:r>
              <a:rPr kumimoji="1" lang="zh-CN" altLang="en-US" dirty="0">
                <a:solidFill>
                  <a:srgbClr val="0432FF"/>
                </a:solidFill>
              </a:rPr>
              <a:t>游动的概率规则</a:t>
            </a:r>
            <a:endParaRPr lang="en-US" altLang="zh-CN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kumimoji="1" lang="zh-CN" altLang="en-US" dirty="0"/>
              <a:t>     如果</a:t>
            </a:r>
            <a:r>
              <a:rPr kumimoji="1" lang="en" altLang="zh-CN" i="1" dirty="0"/>
              <a:t>Q</a:t>
            </a:r>
            <a:r>
              <a:rPr kumimoji="1" lang="zh-CN" altLang="en-US" dirty="0"/>
              <a:t>现在位于点</a:t>
            </a:r>
            <a:r>
              <a:rPr kumimoji="1" lang="en" altLang="zh-CN" i="1" dirty="0" err="1"/>
              <a:t>i</a:t>
            </a:r>
            <a:r>
              <a:rPr kumimoji="1" lang="en" altLang="zh-CN" dirty="0"/>
              <a:t>(1&lt;</a:t>
            </a:r>
            <a:r>
              <a:rPr kumimoji="1" lang="en" altLang="zh-CN" i="1" dirty="0" err="1"/>
              <a:t>i</a:t>
            </a:r>
            <a:r>
              <a:rPr kumimoji="1" lang="en" altLang="zh-CN" dirty="0"/>
              <a:t>&lt;5)</a:t>
            </a:r>
            <a:r>
              <a:rPr kumimoji="1" lang="zh-CN" altLang="en" dirty="0"/>
              <a:t>，</a:t>
            </a:r>
            <a:r>
              <a:rPr kumimoji="1" lang="zh-CN" altLang="en-US" dirty="0"/>
              <a:t>则下一时刻各以</a:t>
            </a:r>
            <a:r>
              <a:rPr kumimoji="1" lang="en-US" altLang="zh-CN" dirty="0"/>
              <a:t>1/3</a:t>
            </a:r>
            <a:r>
              <a:rPr kumimoji="1" lang="zh-CN" altLang="en-US" dirty="0"/>
              <a:t>的概率向左或向右移动一格，或以</a:t>
            </a:r>
            <a:r>
              <a:rPr kumimoji="1" lang="en-US" altLang="zh-CN" dirty="0"/>
              <a:t>1/3</a:t>
            </a:r>
            <a:r>
              <a:rPr kumimoji="1" lang="zh-CN" altLang="en-US" dirty="0"/>
              <a:t>的概率留在原处</a:t>
            </a:r>
            <a:endParaRPr kumimoji="1" lang="en-US" altLang="zh-CN" dirty="0"/>
          </a:p>
          <a:p>
            <a:pPr marL="0" indent="0">
              <a:buNone/>
            </a:pPr>
            <a:r>
              <a:rPr lang="zh-CN" altLang="en-US" dirty="0"/>
              <a:t>     </a:t>
            </a:r>
            <a:r>
              <a:rPr kumimoji="1" lang="zh-CN" altLang="en-US" dirty="0"/>
              <a:t>如果</a:t>
            </a:r>
            <a:r>
              <a:rPr kumimoji="1" lang="en" altLang="zh-CN" dirty="0"/>
              <a:t>Q</a:t>
            </a:r>
            <a:r>
              <a:rPr kumimoji="1" lang="zh-CN" altLang="en-US" dirty="0"/>
              <a:t>现在位于</a:t>
            </a:r>
            <a:r>
              <a:rPr kumimoji="1" lang="en-US" altLang="zh-CN" dirty="0"/>
              <a:t>1(</a:t>
            </a:r>
            <a:r>
              <a:rPr kumimoji="1" lang="zh-CN" altLang="en-US" dirty="0"/>
              <a:t>或</a:t>
            </a:r>
            <a:r>
              <a:rPr kumimoji="1" lang="en-US" altLang="zh-CN" dirty="0"/>
              <a:t>5)</a:t>
            </a:r>
            <a:r>
              <a:rPr kumimoji="1" lang="zh-CN" altLang="en-US" dirty="0"/>
              <a:t>这点上，则下一时刻就以概率</a:t>
            </a:r>
            <a:r>
              <a:rPr kumimoji="1" lang="en-US" altLang="zh-CN" dirty="0"/>
              <a:t>1</a:t>
            </a:r>
            <a:r>
              <a:rPr kumimoji="1" lang="zh-CN" altLang="en-US" dirty="0"/>
              <a:t>移动到</a:t>
            </a:r>
            <a:r>
              <a:rPr kumimoji="1" lang="en-US" altLang="zh-CN" dirty="0"/>
              <a:t>2(</a:t>
            </a:r>
            <a:r>
              <a:rPr kumimoji="1" lang="zh-CN" altLang="en-US" dirty="0"/>
              <a:t>或</a:t>
            </a:r>
            <a:r>
              <a:rPr kumimoji="1" lang="en-US" altLang="zh-CN" dirty="0"/>
              <a:t>4)</a:t>
            </a:r>
            <a:r>
              <a:rPr kumimoji="1" lang="zh-CN" altLang="en-US" dirty="0"/>
              <a:t>这一点上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kumimoji="1" lang="zh-CN" altLang="en-US" dirty="0"/>
              <a:t>     </a:t>
            </a:r>
            <a:r>
              <a:rPr kumimoji="1" lang="en-US" altLang="zh-CN" dirty="0"/>
              <a:t>1</a:t>
            </a:r>
            <a:r>
              <a:rPr kumimoji="1" lang="zh-CN" altLang="en-US" dirty="0"/>
              <a:t>和</a:t>
            </a:r>
            <a:r>
              <a:rPr kumimoji="1" lang="en-US" altLang="zh-CN" dirty="0"/>
              <a:t>5</a:t>
            </a:r>
            <a:r>
              <a:rPr kumimoji="1" lang="zh-CN" altLang="en-US" dirty="0"/>
              <a:t>这两点称为反射壁。这种游动称为带有两个反射壁的随机游动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B4996DD-13B1-77B2-0D72-B908C9ECA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30</a:t>
            </a:fld>
            <a:endParaRPr lang="en-US" altLang="ko-KR" dirty="0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4AF2085D-D072-B264-B21D-AC612397753E}"/>
              </a:ext>
            </a:extLst>
          </p:cNvPr>
          <p:cNvCxnSpPr>
            <a:cxnSpLocks/>
          </p:cNvCxnSpPr>
          <p:nvPr/>
        </p:nvCxnSpPr>
        <p:spPr bwMode="auto">
          <a:xfrm>
            <a:off x="5436483" y="5733256"/>
            <a:ext cx="0" cy="69137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cxn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1926AA4F-954B-0875-F23D-B56B500CD22D}"/>
              </a:ext>
            </a:extLst>
          </p:cNvPr>
          <p:cNvCxnSpPr>
            <a:cxnSpLocks/>
          </p:cNvCxnSpPr>
          <p:nvPr/>
        </p:nvCxnSpPr>
        <p:spPr bwMode="auto">
          <a:xfrm>
            <a:off x="7668731" y="5733256"/>
            <a:ext cx="0" cy="69137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sx="103000" sy="103000" algn="l" rotWithShape="0">
              <a:schemeClr val="tx1">
                <a:alpha val="26000"/>
              </a:schemeClr>
            </a:outerShdw>
          </a:effectLst>
        </p:spPr>
      </p:cxn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E4A59E1D-1B64-51EF-CB1D-1CD793764EC3}"/>
              </a:ext>
            </a:extLst>
          </p:cNvPr>
          <p:cNvCxnSpPr/>
          <p:nvPr/>
        </p:nvCxnSpPr>
        <p:spPr bwMode="auto">
          <a:xfrm>
            <a:off x="5436483" y="6424635"/>
            <a:ext cx="223224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C5180AC2-86AF-B681-E58A-0BB87BE38C70}"/>
              </a:ext>
            </a:extLst>
          </p:cNvPr>
          <p:cNvSpPr txBox="1"/>
          <p:nvPr/>
        </p:nvSpPr>
        <p:spPr>
          <a:xfrm>
            <a:off x="5868531" y="6449678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2</a:t>
            </a:r>
            <a:endParaRPr kumimoji="1" lang="zh-CN" altLang="en-US" sz="1600" dirty="0"/>
          </a:p>
        </p:txBody>
      </p: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0D88FC06-2961-136C-E674-5D22CC1C1CAF}"/>
              </a:ext>
            </a:extLst>
          </p:cNvPr>
          <p:cNvCxnSpPr/>
          <p:nvPr/>
        </p:nvCxnSpPr>
        <p:spPr bwMode="auto">
          <a:xfrm>
            <a:off x="6552607" y="6316635"/>
            <a:ext cx="0" cy="108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0FD717E6-9002-8F53-9D43-F27AF8C4F6B7}"/>
              </a:ext>
            </a:extLst>
          </p:cNvPr>
          <p:cNvCxnSpPr/>
          <p:nvPr/>
        </p:nvCxnSpPr>
        <p:spPr bwMode="auto">
          <a:xfrm>
            <a:off x="6012547" y="6316635"/>
            <a:ext cx="0" cy="108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直线连接符 14">
            <a:extLst>
              <a:ext uri="{FF2B5EF4-FFF2-40B4-BE49-F238E27FC236}">
                <a16:creationId xmlns:a16="http://schemas.microsoft.com/office/drawing/2014/main" id="{1DB1A67C-6502-1B55-FF35-90177FC174AB}"/>
              </a:ext>
            </a:extLst>
          </p:cNvPr>
          <p:cNvCxnSpPr/>
          <p:nvPr/>
        </p:nvCxnSpPr>
        <p:spPr bwMode="auto">
          <a:xfrm>
            <a:off x="7092667" y="6316635"/>
            <a:ext cx="0" cy="108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6B91072F-886C-A89A-9AC9-A352963DDF3E}"/>
              </a:ext>
            </a:extLst>
          </p:cNvPr>
          <p:cNvSpPr txBox="1"/>
          <p:nvPr/>
        </p:nvSpPr>
        <p:spPr>
          <a:xfrm>
            <a:off x="5229459" y="6449678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1</a:t>
            </a:r>
            <a:endParaRPr kumimoji="1" lang="zh-CN" altLang="en-US" sz="16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C906C98-930F-8121-27B8-B533C4E06B1F}"/>
              </a:ext>
            </a:extLst>
          </p:cNvPr>
          <p:cNvSpPr txBox="1"/>
          <p:nvPr/>
        </p:nvSpPr>
        <p:spPr>
          <a:xfrm>
            <a:off x="6407853" y="6448668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3</a:t>
            </a:r>
            <a:endParaRPr kumimoji="1" lang="zh-CN" altLang="en-US" sz="16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8134374-469F-86EE-A86B-11607051A51F}"/>
              </a:ext>
            </a:extLst>
          </p:cNvPr>
          <p:cNvSpPr txBox="1"/>
          <p:nvPr/>
        </p:nvSpPr>
        <p:spPr>
          <a:xfrm>
            <a:off x="6947175" y="6459533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4</a:t>
            </a:r>
            <a:endParaRPr kumimoji="1" lang="zh-CN" altLang="en-US" sz="16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37547F5-FA25-EC56-2D48-F600604DDC8D}"/>
              </a:ext>
            </a:extLst>
          </p:cNvPr>
          <p:cNvSpPr txBox="1"/>
          <p:nvPr/>
        </p:nvSpPr>
        <p:spPr>
          <a:xfrm>
            <a:off x="7536594" y="6474822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5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460758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FE8783F-AADD-2766-B283-12651E9A47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1769" y="908720"/>
                <a:ext cx="8301038" cy="5481017"/>
              </a:xfrm>
            </p:spPr>
            <p:txBody>
              <a:bodyPr/>
              <a:lstStyle/>
              <a:p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一步转移概率矩阵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i="1" smtClean="0"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zh-CN" alt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zh-CN" altLang="en-US" b="0" i="1" smtClean="0">
                                      <a:latin typeface="Cambria Math" panose="02040503050406030204" pitchFamily="18" charset="0"/>
                                    </a:rPr>
                                    <m:t>  </m:t>
                                  </m:r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  <m:r>
                                          <a:rPr lang="zh-CN" altLang="en-US" b="0" i="1" smtClean="0">
                                            <a:latin typeface="Cambria Math" panose="02040503050406030204" pitchFamily="18" charset="0"/>
                                          </a:rPr>
                                          <m:t>  </m:t>
                                        </m:r>
                                      </m:e>
                                      <m:e>
                                        <m:r>
                                          <a:rPr lang="zh-CN" altLang="en-US" b="0" i="1" smtClean="0">
                                            <a:latin typeface="Cambria Math" panose="02040503050406030204" pitchFamily="18" charset="0"/>
                                          </a:rPr>
                                          <m:t>   </m:t>
                                        </m:r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e>
                                    </m:mr>
                                  </m:m>
                                </m:e>
                                <m:e>
                                  <m:r>
                                    <a:rPr lang="zh-CN" altLang="en-US" b="0" i="1" smtClean="0">
                                      <a:latin typeface="Cambria Math" panose="02040503050406030204" pitchFamily="18" charset="0"/>
                                    </a:rPr>
                                    <m:t>     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  <m:r>
                                    <a:rPr lang="zh-CN" altLang="en-US" b="0" i="1" smtClean="0">
                                      <a:latin typeface="Cambria Math" panose="02040503050406030204" pitchFamily="18" charset="0"/>
                                    </a:rPr>
                                    <m:t>    </m:t>
                                  </m:r>
                                </m:e>
                                <m:e>
                                  <m:r>
                                    <a:rPr lang="zh-CN" altLang="en-US" b="0" i="1" smtClean="0">
                                      <a:latin typeface="Cambria Math" panose="02040503050406030204" pitchFamily="18" charset="0"/>
                                    </a:rPr>
                                    <m:t>  </m:t>
                                  </m:r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  <m:r>
                                          <a:rPr lang="zh-CN" altLang="en-US" b="0" i="1" smtClean="0">
                                            <a:latin typeface="Cambria Math" panose="02040503050406030204" pitchFamily="18" charset="0"/>
                                          </a:rPr>
                                          <m:t>     </m:t>
                                        </m:r>
                                      </m:e>
                                      <m:e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</m:m>
                          </m:e>
                        </m:mr>
                        <m:m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  <m:m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</m:m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</m:m>
                            <m:d>
                              <m:dPr>
                                <m:begChr m:val="["/>
                                <m:endChr m:val="]"/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altLang="zh-CN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/3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1/3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1/3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1/3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1/3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1/3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  </m:t>
                                            </m:r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     </m:t>
                                            </m:r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   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1/3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  </m:t>
                                            </m:r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     </m:t>
                                            </m:r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r>
                                        <a:rPr lang="zh-CN" altLang="en-US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1/3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1/3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  <m:e>
                                            <m:r>
                                              <a:rPr lang="zh-CN" alt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  </m:t>
                                            </m:r>
                                            <m:r>
                                              <a:rPr lang="en-US" altLang="zh-CN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kumimoji="1"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0" indent="0">
                  <a:buNone/>
                </a:pP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0" indent="0">
                  <a:buNone/>
                </a:pPr>
                <a:endParaRPr kumimoji="1" lang="zh-CN" altLang="en-US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FE8783F-AADD-2766-B283-12651E9A47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1769" y="908720"/>
                <a:ext cx="8301038" cy="5481017"/>
              </a:xfrm>
              <a:blipFill>
                <a:blip r:embed="rId3"/>
                <a:stretch>
                  <a:fillRect l="-1323" t="-18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034532-76EF-7CFB-2C8D-5CCC47C2B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77043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1023A3-E51C-5F2F-827E-00189A881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6D9A29-D40A-D1F5-1655-4A00004C5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设甲、乙两袋共装</a:t>
            </a:r>
            <a:r>
              <a:rPr kumimoji="1" lang="en-US" altLang="zh-CN" dirty="0"/>
              <a:t>5</a:t>
            </a:r>
            <a:r>
              <a:rPr kumimoji="1" lang="zh-CN" altLang="en-US" dirty="0"/>
              <a:t>个球，每次任取一袋</a:t>
            </a:r>
            <a:r>
              <a:rPr kumimoji="1" lang="en-US" altLang="zh-CN" dirty="0"/>
              <a:t>,</a:t>
            </a:r>
            <a:r>
              <a:rPr kumimoji="1" lang="zh-CN" altLang="en-US" dirty="0"/>
              <a:t>并从袋中取出一球放入另一袋</a:t>
            </a:r>
            <a:r>
              <a:rPr kumimoji="1" lang="en-US" altLang="zh-CN" dirty="0"/>
              <a:t>(</a:t>
            </a:r>
            <a:r>
              <a:rPr kumimoji="1" lang="zh-CN" altLang="en-US" dirty="0"/>
              <a:t>若袋中无球则不取</a:t>
            </a:r>
            <a:r>
              <a:rPr kumimoji="1" lang="en-US" altLang="zh-CN" dirty="0"/>
              <a:t>)</a:t>
            </a:r>
            <a:r>
              <a:rPr kumimoji="1" lang="zh-CN" altLang="en-US" dirty="0"/>
              <a:t>。</a:t>
            </a:r>
            <a:r>
              <a:rPr kumimoji="1" lang="en" altLang="zh-CN" dirty="0" err="1"/>
              <a:t>X</a:t>
            </a:r>
            <a:r>
              <a:rPr kumimoji="1" lang="en" altLang="zh-CN" baseline="-25000" dirty="0" err="1"/>
              <a:t>n</a:t>
            </a:r>
            <a:r>
              <a:rPr kumimoji="1" lang="zh-CN" altLang="en-US" dirty="0"/>
              <a:t>表示第</a:t>
            </a:r>
            <a:r>
              <a:rPr kumimoji="1" lang="en" altLang="zh-CN" dirty="0"/>
              <a:t>n</a:t>
            </a:r>
            <a:r>
              <a:rPr kumimoji="1" lang="zh-CN" altLang="en-US" dirty="0"/>
              <a:t>次抽取后甲袋的球数，</a:t>
            </a:r>
            <a:r>
              <a:rPr kumimoji="1" lang="en" altLang="zh-CN" dirty="0"/>
              <a:t>{</a:t>
            </a:r>
            <a:r>
              <a:rPr kumimoji="1" lang="en" altLang="zh-CN" dirty="0" err="1"/>
              <a:t>X</a:t>
            </a:r>
            <a:r>
              <a:rPr kumimoji="1" lang="en" altLang="zh-CN" baseline="-25000" dirty="0" err="1"/>
              <a:t>n</a:t>
            </a:r>
            <a:r>
              <a:rPr kumimoji="1" lang="en" altLang="zh-CN" dirty="0" err="1"/>
              <a:t>,n</a:t>
            </a:r>
            <a:r>
              <a:rPr kumimoji="1" lang="en" altLang="zh-CN" dirty="0"/>
              <a:t>=1,2,…} </a:t>
            </a:r>
            <a:r>
              <a:rPr kumimoji="1" lang="zh-CN" altLang="en-US" dirty="0"/>
              <a:t>是一随机过程，状态空间</a:t>
            </a:r>
            <a:r>
              <a:rPr kumimoji="1" lang="en" altLang="zh-CN" dirty="0"/>
              <a:t>I={0,1,2,3,4,5}</a:t>
            </a:r>
            <a:r>
              <a:rPr kumimoji="1" lang="zh-CN" altLang="en-US" dirty="0"/>
              <a:t>，当</a:t>
            </a:r>
            <a:r>
              <a:rPr kumimoji="1" lang="en" altLang="zh-CN" dirty="0"/>
              <a:t>X</a:t>
            </a:r>
            <a:r>
              <a:rPr kumimoji="1" lang="en" altLang="zh-CN" baseline="-25000" dirty="0"/>
              <a:t>n</a:t>
            </a:r>
            <a:r>
              <a:rPr kumimoji="1" lang="en" altLang="zh-CN" dirty="0"/>
              <a:t>=</a:t>
            </a:r>
            <a:r>
              <a:rPr kumimoji="1" lang="en-US" altLang="zh-CN" i="1" dirty="0" err="1"/>
              <a:t>i</a:t>
            </a:r>
            <a:r>
              <a:rPr kumimoji="1" lang="en" altLang="zh-CN" i="1" dirty="0"/>
              <a:t> </a:t>
            </a:r>
            <a:r>
              <a:rPr kumimoji="1" lang="zh-CN" altLang="en-US" dirty="0"/>
              <a:t>时，</a:t>
            </a:r>
            <a:r>
              <a:rPr kumimoji="1" lang="en" altLang="zh-CN" dirty="0"/>
              <a:t>X</a:t>
            </a:r>
            <a:r>
              <a:rPr kumimoji="1" lang="en" altLang="zh-CN" baseline="-25000" dirty="0"/>
              <a:t>n+1</a:t>
            </a:r>
            <a:r>
              <a:rPr kumimoji="1" lang="en" altLang="zh-CN" dirty="0"/>
              <a:t>=</a:t>
            </a:r>
            <a:r>
              <a:rPr kumimoji="1" lang="en" altLang="zh-CN" i="1" dirty="0"/>
              <a:t>j</a:t>
            </a:r>
            <a:r>
              <a:rPr kumimoji="1" lang="zh-CN" altLang="en-US" dirty="0"/>
              <a:t>的概率只与</a:t>
            </a:r>
            <a:r>
              <a:rPr kumimoji="1" lang="en" altLang="zh-CN" i="1" dirty="0" err="1"/>
              <a:t>i</a:t>
            </a:r>
            <a:r>
              <a:rPr kumimoji="1" lang="zh-CN" altLang="en-US" dirty="0"/>
              <a:t>有关， 与</a:t>
            </a:r>
            <a:r>
              <a:rPr kumimoji="1" lang="en" altLang="zh-CN" dirty="0"/>
              <a:t>n</a:t>
            </a:r>
            <a:r>
              <a:rPr kumimoji="1" lang="zh-CN" altLang="en-US" dirty="0"/>
              <a:t>时刻之前如何取到 </a:t>
            </a:r>
            <a:r>
              <a:rPr kumimoji="1" lang="en" altLang="zh-CN" i="1" dirty="0" err="1"/>
              <a:t>i</a:t>
            </a:r>
            <a:r>
              <a:rPr kumimoji="1" lang="zh-CN" altLang="en-US" dirty="0"/>
              <a:t>值是无关的，这是时齐马尔可夫链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写出一步转移矩阵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BDB49A-2914-0187-4F9D-B7EB684AF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542905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DA2E4E-805A-B24C-B78F-D9979A905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3.2</a:t>
            </a:r>
            <a:r>
              <a:rPr kumimoji="1" lang="zh-CN" altLang="en-US" dirty="0"/>
              <a:t> 隐马尔科夫模型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674212-813D-F54C-A6B4-2F24C2224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75" y="1476374"/>
            <a:ext cx="8301038" cy="512097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在马尔科夫链中，随机序列的输出值即为其状态，随机序列的状态是可直接观察到的，因此，也称为可观察马尔科夫模型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随机序列的内部状态与其输出可能并不相同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B58DDB0-DDCF-3646-83E5-F6020448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5821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465ADD-1BB6-AFF6-F90C-DC20BEAD3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例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9AFBDF-0A6F-70C9-63A1-003C55CD6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34</a:t>
            </a:fld>
            <a:endParaRPr lang="en-US" altLang="ko-KR"/>
          </a:p>
        </p:txBody>
      </p:sp>
      <p:sp>
        <p:nvSpPr>
          <p:cNvPr id="5" name="圆柱体 4">
            <a:extLst>
              <a:ext uri="{FF2B5EF4-FFF2-40B4-BE49-F238E27FC236}">
                <a16:creationId xmlns:a16="http://schemas.microsoft.com/office/drawing/2014/main" id="{2AF25958-E940-2F0A-792B-FA9C728A4697}"/>
              </a:ext>
            </a:extLst>
          </p:cNvPr>
          <p:cNvSpPr/>
          <p:nvPr/>
        </p:nvSpPr>
        <p:spPr bwMode="auto">
          <a:xfrm>
            <a:off x="971600" y="2204864"/>
            <a:ext cx="1872208" cy="1584176"/>
          </a:xfrm>
          <a:prstGeom prst="can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6" name="圆柱体 5">
            <a:extLst>
              <a:ext uri="{FF2B5EF4-FFF2-40B4-BE49-F238E27FC236}">
                <a16:creationId xmlns:a16="http://schemas.microsoft.com/office/drawing/2014/main" id="{B755DD5E-350D-F080-B0F1-270C9E9C5D37}"/>
              </a:ext>
            </a:extLst>
          </p:cNvPr>
          <p:cNvSpPr/>
          <p:nvPr/>
        </p:nvSpPr>
        <p:spPr bwMode="auto">
          <a:xfrm>
            <a:off x="3707904" y="2204686"/>
            <a:ext cx="1872208" cy="1584176"/>
          </a:xfrm>
          <a:prstGeom prst="can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7" name="圆柱体 6">
            <a:extLst>
              <a:ext uri="{FF2B5EF4-FFF2-40B4-BE49-F238E27FC236}">
                <a16:creationId xmlns:a16="http://schemas.microsoft.com/office/drawing/2014/main" id="{DB517AB1-252E-C1FA-8246-464320AE6A9A}"/>
              </a:ext>
            </a:extLst>
          </p:cNvPr>
          <p:cNvSpPr/>
          <p:nvPr/>
        </p:nvSpPr>
        <p:spPr bwMode="auto">
          <a:xfrm>
            <a:off x="6677138" y="2204686"/>
            <a:ext cx="1872208" cy="1584176"/>
          </a:xfrm>
          <a:prstGeom prst="can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605646B-FA91-19C8-216A-F8AB2CE6A3A2}"/>
              </a:ext>
            </a:extLst>
          </p:cNvPr>
          <p:cNvSpPr/>
          <p:nvPr/>
        </p:nvSpPr>
        <p:spPr bwMode="auto">
          <a:xfrm>
            <a:off x="1187624" y="2816774"/>
            <a:ext cx="360040" cy="3600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EB96CB9D-3C29-0D34-28AA-99FBE54D268E}"/>
              </a:ext>
            </a:extLst>
          </p:cNvPr>
          <p:cNvSpPr/>
          <p:nvPr/>
        </p:nvSpPr>
        <p:spPr bwMode="auto">
          <a:xfrm>
            <a:off x="2094141" y="2996774"/>
            <a:ext cx="360040" cy="3600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69F510A-F65B-DE86-1F2B-75D1CE9CE695}"/>
              </a:ext>
            </a:extLst>
          </p:cNvPr>
          <p:cNvSpPr/>
          <p:nvPr/>
        </p:nvSpPr>
        <p:spPr bwMode="auto">
          <a:xfrm>
            <a:off x="4211960" y="2662385"/>
            <a:ext cx="360040" cy="3600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99F3C6C2-B3E9-543C-579B-0165B0979C91}"/>
              </a:ext>
            </a:extLst>
          </p:cNvPr>
          <p:cNvSpPr/>
          <p:nvPr/>
        </p:nvSpPr>
        <p:spPr bwMode="auto">
          <a:xfrm>
            <a:off x="4031940" y="3293437"/>
            <a:ext cx="360040" cy="3600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EFD0E52-11FC-9CB0-3EE2-D739470EEC28}"/>
              </a:ext>
            </a:extLst>
          </p:cNvPr>
          <p:cNvSpPr/>
          <p:nvPr/>
        </p:nvSpPr>
        <p:spPr bwMode="auto">
          <a:xfrm>
            <a:off x="4886934" y="3069000"/>
            <a:ext cx="360040" cy="3600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23097787-220A-FC33-2034-C5F352E0E138}"/>
              </a:ext>
            </a:extLst>
          </p:cNvPr>
          <p:cNvSpPr/>
          <p:nvPr/>
        </p:nvSpPr>
        <p:spPr bwMode="auto">
          <a:xfrm>
            <a:off x="7049859" y="2996774"/>
            <a:ext cx="360040" cy="3600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DAED984E-1C55-A38D-6AF1-90E9B13AF826}"/>
              </a:ext>
            </a:extLst>
          </p:cNvPr>
          <p:cNvSpPr/>
          <p:nvPr/>
        </p:nvSpPr>
        <p:spPr bwMode="auto">
          <a:xfrm>
            <a:off x="7915275" y="2816774"/>
            <a:ext cx="360040" cy="3600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45DD9D35-163E-3F0D-C6E6-CA7581D1CBC5}"/>
              </a:ext>
            </a:extLst>
          </p:cNvPr>
          <p:cNvSpPr/>
          <p:nvPr/>
        </p:nvSpPr>
        <p:spPr bwMode="auto">
          <a:xfrm>
            <a:off x="1547664" y="3232408"/>
            <a:ext cx="360040" cy="360000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99FEB988-7AEF-4C7F-BEE4-0A1237015498}"/>
              </a:ext>
            </a:extLst>
          </p:cNvPr>
          <p:cNvSpPr/>
          <p:nvPr/>
        </p:nvSpPr>
        <p:spPr bwMode="auto">
          <a:xfrm>
            <a:off x="2411760" y="2564508"/>
            <a:ext cx="360040" cy="360000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F90770D2-DF46-6EE3-1FDB-B5AD78AD428E}"/>
              </a:ext>
            </a:extLst>
          </p:cNvPr>
          <p:cNvSpPr/>
          <p:nvPr/>
        </p:nvSpPr>
        <p:spPr bwMode="auto">
          <a:xfrm>
            <a:off x="1572442" y="2686011"/>
            <a:ext cx="360040" cy="360000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ED31D16-60BF-62DF-BF9A-32CE4ABA9F0B}"/>
              </a:ext>
            </a:extLst>
          </p:cNvPr>
          <p:cNvSpPr/>
          <p:nvPr/>
        </p:nvSpPr>
        <p:spPr bwMode="auto">
          <a:xfrm>
            <a:off x="4445986" y="3176774"/>
            <a:ext cx="360040" cy="360000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C9E7C8D3-311B-A6F5-5750-7F992B57E9D2}"/>
              </a:ext>
            </a:extLst>
          </p:cNvPr>
          <p:cNvSpPr/>
          <p:nvPr/>
        </p:nvSpPr>
        <p:spPr bwMode="auto">
          <a:xfrm>
            <a:off x="5177068" y="2686149"/>
            <a:ext cx="360040" cy="360000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B3FE9A6E-3C5C-A2C2-AFED-60F2340AA4C4}"/>
              </a:ext>
            </a:extLst>
          </p:cNvPr>
          <p:cNvSpPr/>
          <p:nvPr/>
        </p:nvSpPr>
        <p:spPr bwMode="auto">
          <a:xfrm>
            <a:off x="6869839" y="2636774"/>
            <a:ext cx="360040" cy="360000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822B6F9E-AB4B-4A3D-9F8A-66987EAD9C4A}"/>
              </a:ext>
            </a:extLst>
          </p:cNvPr>
          <p:cNvSpPr/>
          <p:nvPr/>
        </p:nvSpPr>
        <p:spPr bwMode="auto">
          <a:xfrm>
            <a:off x="7589919" y="3293437"/>
            <a:ext cx="360040" cy="360000"/>
          </a:xfrm>
          <a:prstGeom prst="ellipse">
            <a:avLst/>
          </a:prstGeom>
          <a:solidFill>
            <a:srgbClr val="00B05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5D783F44-6445-6E52-7F03-B8798833EF1F}"/>
              </a:ext>
            </a:extLst>
          </p:cNvPr>
          <p:cNvSpPr/>
          <p:nvPr/>
        </p:nvSpPr>
        <p:spPr bwMode="auto">
          <a:xfrm>
            <a:off x="8069632" y="3333546"/>
            <a:ext cx="360040" cy="360000"/>
          </a:xfrm>
          <a:prstGeom prst="ellipse">
            <a:avLst/>
          </a:prstGeom>
          <a:solidFill>
            <a:srgbClr val="00B05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5F98DCF-B78D-3818-BE93-FFA8543CA9A3}"/>
              </a:ext>
            </a:extLst>
          </p:cNvPr>
          <p:cNvSpPr/>
          <p:nvPr/>
        </p:nvSpPr>
        <p:spPr bwMode="auto">
          <a:xfrm>
            <a:off x="7419131" y="2789091"/>
            <a:ext cx="360040" cy="360000"/>
          </a:xfrm>
          <a:prstGeom prst="ellipse">
            <a:avLst/>
          </a:prstGeom>
          <a:solidFill>
            <a:srgbClr val="00B05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13AE9478-807B-F119-361C-3C485BD8C842}"/>
              </a:ext>
            </a:extLst>
          </p:cNvPr>
          <p:cNvSpPr/>
          <p:nvPr/>
        </p:nvSpPr>
        <p:spPr bwMode="auto">
          <a:xfrm>
            <a:off x="3789908" y="2898905"/>
            <a:ext cx="360040" cy="360000"/>
          </a:xfrm>
          <a:prstGeom prst="ellipse">
            <a:avLst/>
          </a:prstGeom>
          <a:solidFill>
            <a:srgbClr val="00B05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2AC1488-2F4E-1598-0EAA-B3D08B74E5FA}"/>
              </a:ext>
            </a:extLst>
          </p:cNvPr>
          <p:cNvSpPr/>
          <p:nvPr/>
        </p:nvSpPr>
        <p:spPr bwMode="auto">
          <a:xfrm>
            <a:off x="2043157" y="3412408"/>
            <a:ext cx="360040" cy="360000"/>
          </a:xfrm>
          <a:prstGeom prst="ellipse">
            <a:avLst/>
          </a:prstGeom>
          <a:solidFill>
            <a:srgbClr val="00B05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D7F90C9D-91EA-BD63-1189-E9899E984FF1}"/>
              </a:ext>
            </a:extLst>
          </p:cNvPr>
          <p:cNvSpPr/>
          <p:nvPr/>
        </p:nvSpPr>
        <p:spPr bwMode="auto">
          <a:xfrm>
            <a:off x="1046707" y="3321227"/>
            <a:ext cx="360040" cy="360000"/>
          </a:xfrm>
          <a:prstGeom prst="ellipse">
            <a:avLst/>
          </a:prstGeom>
          <a:solidFill>
            <a:srgbClr val="00B05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42DE2EE2-AE0B-48D3-25A3-F30FEC3E9B0A}"/>
              </a:ext>
            </a:extLst>
          </p:cNvPr>
          <p:cNvSpPr/>
          <p:nvPr/>
        </p:nvSpPr>
        <p:spPr bwMode="auto">
          <a:xfrm>
            <a:off x="2043157" y="2686011"/>
            <a:ext cx="360040" cy="360000"/>
          </a:xfrm>
          <a:prstGeom prst="ellipse">
            <a:avLst/>
          </a:prstGeom>
          <a:solidFill>
            <a:srgbClr val="0432FF"/>
          </a:solidFill>
          <a:ln w="9525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518E315-E735-1B24-9A4D-5251BB45D266}"/>
              </a:ext>
            </a:extLst>
          </p:cNvPr>
          <p:cNvSpPr/>
          <p:nvPr/>
        </p:nvSpPr>
        <p:spPr bwMode="auto">
          <a:xfrm>
            <a:off x="4756956" y="2712227"/>
            <a:ext cx="360040" cy="360000"/>
          </a:xfrm>
          <a:prstGeom prst="ellipse">
            <a:avLst/>
          </a:prstGeom>
          <a:solidFill>
            <a:srgbClr val="0432FF"/>
          </a:solidFill>
          <a:ln w="9525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CE583CD5-C354-FD67-CE40-021907B864C4}"/>
              </a:ext>
            </a:extLst>
          </p:cNvPr>
          <p:cNvSpPr/>
          <p:nvPr/>
        </p:nvSpPr>
        <p:spPr bwMode="auto">
          <a:xfrm>
            <a:off x="6773489" y="3293437"/>
            <a:ext cx="360040" cy="360000"/>
          </a:xfrm>
          <a:prstGeom prst="ellipse">
            <a:avLst/>
          </a:prstGeom>
          <a:solidFill>
            <a:srgbClr val="0432FF"/>
          </a:solidFill>
          <a:ln w="9525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C907DEB6-6AC7-6E80-FC33-9AED8F5A6D4E}"/>
              </a:ext>
            </a:extLst>
          </p:cNvPr>
          <p:cNvSpPr/>
          <p:nvPr/>
        </p:nvSpPr>
        <p:spPr bwMode="auto">
          <a:xfrm>
            <a:off x="4845299" y="3440288"/>
            <a:ext cx="360040" cy="360000"/>
          </a:xfrm>
          <a:prstGeom prst="ellipse">
            <a:avLst/>
          </a:prstGeom>
          <a:solidFill>
            <a:srgbClr val="0432FF"/>
          </a:solidFill>
          <a:ln w="9525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A029F619-4773-B59E-DA82-442B6E7B3423}"/>
              </a:ext>
            </a:extLst>
          </p:cNvPr>
          <p:cNvSpPr/>
          <p:nvPr/>
        </p:nvSpPr>
        <p:spPr bwMode="auto">
          <a:xfrm>
            <a:off x="7253202" y="3373496"/>
            <a:ext cx="360040" cy="360000"/>
          </a:xfrm>
          <a:prstGeom prst="ellipse">
            <a:avLst/>
          </a:prstGeom>
          <a:solidFill>
            <a:srgbClr val="0432FF"/>
          </a:solidFill>
          <a:ln w="9525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B8F755BF-8FB1-95A6-A327-9BF67B439116}"/>
              </a:ext>
            </a:extLst>
          </p:cNvPr>
          <p:cNvSpPr/>
          <p:nvPr/>
        </p:nvSpPr>
        <p:spPr bwMode="auto">
          <a:xfrm>
            <a:off x="2304313" y="4816584"/>
            <a:ext cx="360040" cy="360000"/>
          </a:xfrm>
          <a:prstGeom prst="ellipse">
            <a:avLst/>
          </a:prstGeom>
          <a:solidFill>
            <a:srgbClr val="00B05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FB15F6A0-17CE-4815-683A-F5EC57DDC6C6}"/>
              </a:ext>
            </a:extLst>
          </p:cNvPr>
          <p:cNvSpPr/>
          <p:nvPr/>
        </p:nvSpPr>
        <p:spPr bwMode="auto">
          <a:xfrm>
            <a:off x="2977823" y="4814384"/>
            <a:ext cx="360040" cy="360000"/>
          </a:xfrm>
          <a:prstGeom prst="ellipse">
            <a:avLst/>
          </a:prstGeom>
          <a:solidFill>
            <a:srgbClr val="00B05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F70F1D13-788E-D9E8-6419-91E7FE9FA1ED}"/>
              </a:ext>
            </a:extLst>
          </p:cNvPr>
          <p:cNvSpPr/>
          <p:nvPr/>
        </p:nvSpPr>
        <p:spPr bwMode="auto">
          <a:xfrm>
            <a:off x="3708956" y="4807230"/>
            <a:ext cx="360040" cy="3600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2C2DCE10-99E7-5403-DD26-7A68B94140AF}"/>
              </a:ext>
            </a:extLst>
          </p:cNvPr>
          <p:cNvSpPr/>
          <p:nvPr/>
        </p:nvSpPr>
        <p:spPr bwMode="auto">
          <a:xfrm>
            <a:off x="4465040" y="4807230"/>
            <a:ext cx="360040" cy="360000"/>
          </a:xfrm>
          <a:prstGeom prst="ellipse">
            <a:avLst/>
          </a:prstGeom>
          <a:solidFill>
            <a:srgbClr val="0432FF"/>
          </a:solidFill>
          <a:ln w="9525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8DF6AB21-C85B-BF9C-C974-1CF7051E0AC5}"/>
              </a:ext>
            </a:extLst>
          </p:cNvPr>
          <p:cNvSpPr/>
          <p:nvPr/>
        </p:nvSpPr>
        <p:spPr bwMode="auto">
          <a:xfrm>
            <a:off x="5149471" y="4771219"/>
            <a:ext cx="360040" cy="360000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92E43BA4-6091-0083-C1B4-1C233EB10EF1}"/>
              </a:ext>
            </a:extLst>
          </p:cNvPr>
          <p:cNvSpPr/>
          <p:nvPr/>
        </p:nvSpPr>
        <p:spPr bwMode="auto">
          <a:xfrm>
            <a:off x="5820620" y="4760950"/>
            <a:ext cx="360040" cy="360000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921D60A2-6F8A-D072-3F8E-EEA7107BE9B5}"/>
              </a:ext>
            </a:extLst>
          </p:cNvPr>
          <p:cNvSpPr/>
          <p:nvPr/>
        </p:nvSpPr>
        <p:spPr bwMode="auto">
          <a:xfrm>
            <a:off x="6588224" y="4760453"/>
            <a:ext cx="360040" cy="3600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E60A4955-E52E-8D01-AD54-CB5EB2EB55D6}"/>
              </a:ext>
            </a:extLst>
          </p:cNvPr>
          <p:cNvSpPr txBox="1"/>
          <p:nvPr/>
        </p:nvSpPr>
        <p:spPr>
          <a:xfrm>
            <a:off x="380372" y="4729479"/>
            <a:ext cx="1470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观测序列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FDA5D80-551D-0E73-768C-1A19AA971A7B}"/>
              </a:ext>
            </a:extLst>
          </p:cNvPr>
          <p:cNvSpPr txBox="1"/>
          <p:nvPr/>
        </p:nvSpPr>
        <p:spPr>
          <a:xfrm>
            <a:off x="1758462" y="1772529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598DF8A8-4E88-19C2-FF5F-13AAB04CB1A5}"/>
              </a:ext>
            </a:extLst>
          </p:cNvPr>
          <p:cNvSpPr txBox="1"/>
          <p:nvPr/>
        </p:nvSpPr>
        <p:spPr>
          <a:xfrm>
            <a:off x="4529797" y="1772816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F82F36F1-A5A0-87C4-6B38-4901B7B69D1A}"/>
              </a:ext>
            </a:extLst>
          </p:cNvPr>
          <p:cNvSpPr txBox="1"/>
          <p:nvPr/>
        </p:nvSpPr>
        <p:spPr>
          <a:xfrm>
            <a:off x="7440617" y="17299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98AADE-D19B-4BCE-B6D1-575D83ED923B}"/>
              </a:ext>
            </a:extLst>
          </p:cNvPr>
          <p:cNvSpPr txBox="1"/>
          <p:nvPr/>
        </p:nvSpPr>
        <p:spPr>
          <a:xfrm>
            <a:off x="2365829" y="4107543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47A3730-1862-1552-80FB-0FF288CE96E1}"/>
              </a:ext>
            </a:extLst>
          </p:cNvPr>
          <p:cNvSpPr txBox="1"/>
          <p:nvPr/>
        </p:nvSpPr>
        <p:spPr>
          <a:xfrm>
            <a:off x="2988566" y="410754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159DD1B-722A-FF94-518F-7E1D7770F755}"/>
              </a:ext>
            </a:extLst>
          </p:cNvPr>
          <p:cNvSpPr txBox="1"/>
          <p:nvPr/>
        </p:nvSpPr>
        <p:spPr>
          <a:xfrm>
            <a:off x="377825" y="4162374"/>
            <a:ext cx="1470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隐含序列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E8F128F-2A33-DC8C-1055-443E639CAF34}"/>
              </a:ext>
            </a:extLst>
          </p:cNvPr>
          <p:cNvSpPr txBox="1"/>
          <p:nvPr/>
        </p:nvSpPr>
        <p:spPr>
          <a:xfrm>
            <a:off x="3681227" y="4091353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 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4C3701F-8FDA-BF18-52FA-F917916E8796}"/>
              </a:ext>
            </a:extLst>
          </p:cNvPr>
          <p:cNvSpPr txBox="1"/>
          <p:nvPr/>
        </p:nvSpPr>
        <p:spPr>
          <a:xfrm>
            <a:off x="4475711" y="4090595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9F139FC-9BF9-85EB-BCE0-392A03EA664C}"/>
              </a:ext>
            </a:extLst>
          </p:cNvPr>
          <p:cNvSpPr txBox="1"/>
          <p:nvPr/>
        </p:nvSpPr>
        <p:spPr>
          <a:xfrm>
            <a:off x="5161562" y="4089198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5D5C1553-0CC1-CF98-A533-CC382102DAA0}"/>
              </a:ext>
            </a:extLst>
          </p:cNvPr>
          <p:cNvSpPr txBox="1"/>
          <p:nvPr/>
        </p:nvSpPr>
        <p:spPr>
          <a:xfrm>
            <a:off x="5878110" y="4107541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 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F8C07FA0-891A-C689-A972-73A324AAC442}"/>
              </a:ext>
            </a:extLst>
          </p:cNvPr>
          <p:cNvSpPr txBox="1"/>
          <p:nvPr/>
        </p:nvSpPr>
        <p:spPr>
          <a:xfrm>
            <a:off x="6549952" y="4085525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</a:t>
            </a:r>
            <a:r>
              <a:rPr kumimoji="1"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462274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8A43759-4082-71B1-D101-DED3E90AE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E827ED-9E94-A041-8AA0-B272BD61DB5E}" type="slidenum">
              <a:rPr lang="en-US" altLang="ko-KR" smtClean="0"/>
              <a:pPr>
                <a:defRPr/>
              </a:pPr>
              <a:t>35</a:t>
            </a:fld>
            <a:endParaRPr lang="en-US" altLang="ko-KR"/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A18EBB80-D59A-9674-2C5E-BEE8F4EC6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163452"/>
            <a:ext cx="7772400" cy="453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629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b="1" dirty="0"/>
              <a:t>3</a:t>
            </a:r>
            <a:r>
              <a:rPr lang="en-US" sz="2400" b="1" dirty="0"/>
              <a:t>.2 </a:t>
            </a:r>
            <a:r>
              <a:rPr lang="en-US" sz="2400" b="1" dirty="0" err="1"/>
              <a:t>隐马尔可夫模型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(Hidden Markov Model,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HMM)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1974" y="1340768"/>
                <a:ext cx="8402513" cy="5229225"/>
              </a:xfrm>
            </p:spPr>
            <p:txBody>
              <a:bodyPr>
                <a:normAutofit fontScale="92500"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隐马尔可夫模型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是描述两个时序序列联合分布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𝒙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𝒚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400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的概率模型</a:t>
                </a:r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60000"/>
                  </a:lnSpc>
                </a:pP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𝒙</m:t>
                    </m:r>
                  </m:oMath>
                </a14:m>
                <a:r>
                  <a:rPr lang="en-US" sz="2400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序列外界可见，称为</a:t>
                </a:r>
                <a:r>
                  <a:rPr lang="en-US" sz="2400" b="1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观测序列</a:t>
                </a:r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60000"/>
                  </a:lnSpc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观测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为单词</a:t>
                </a:r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60000"/>
                  </a:lnSpc>
                </a:pP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𝒚</m:t>
                    </m:r>
                  </m:oMath>
                </a14:m>
                <a:r>
                  <a:rPr lang="en-US" sz="2400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序列外界不可见，称为</a:t>
                </a:r>
                <a:r>
                  <a:rPr lang="en-US" sz="2400" b="1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状态序列</a:t>
                </a:r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60000"/>
                  </a:lnSpc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状态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为词性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状态称为</a:t>
                </a: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隐状态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，观测称为</a:t>
                </a: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显状态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隐马尔可夫模型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之所以称为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“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马尔可夫模型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”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，是因为它满足马尔可夫假设</a:t>
                </a:r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1974" y="1340768"/>
                <a:ext cx="8402513" cy="5229225"/>
              </a:xfrm>
              <a:blipFill>
                <a:blip r:embed="rId3"/>
                <a:stretch>
                  <a:fillRect l="-754" r="-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6CCDCE-5FB1-0B75-5A8C-9531DE1A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820416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/>
              <a:t>3</a:t>
            </a:r>
            <a:r>
              <a:rPr lang="en-US" sz="3200" b="1" dirty="0"/>
              <a:t>.2.1 </a:t>
            </a:r>
            <a:r>
              <a:rPr lang="zh-CN" altLang="en-US" sz="3200" b="1" dirty="0"/>
              <a:t>从马尔可夫假设到隐马尔可夫模型</a:t>
            </a:r>
            <a:endParaRPr lang="en-US" sz="32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1975" y="1340768"/>
                <a:ext cx="8301038" cy="5229225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马尔可夫假设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：每个事件的发生概率只取决于前一个事件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将满足该假设的连续多个事件串联在一起，就构成了</a:t>
                </a: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马尔可夫链</a:t>
                </a:r>
                <a:endParaRPr lang="en-US" altLang="zh-CN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隐马尔可夫模型理解：马尔可夫假设作用于状态序列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假设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①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当前状态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仅仅依赖于前一个状态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，连续多个状态构成</a:t>
                </a: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隐马尔可夫链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𝒚</m:t>
                    </m:r>
                  </m:oMath>
                </a14:m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假设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②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任意时刻的观测值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只依赖于该时刻的状态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，与其他时刻的状态或观测独立无关</a:t>
                </a:r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1975" y="1340768"/>
                <a:ext cx="8301038" cy="5229225"/>
              </a:xfrm>
              <a:blipFill>
                <a:blip r:embed="rId3"/>
                <a:stretch>
                  <a:fillRect l="-10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58E763-7BA3-9092-60DB-25E3CD5D8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906857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/>
              <a:t>3</a:t>
            </a:r>
            <a:r>
              <a:rPr lang="en-US" sz="3200" b="1" dirty="0"/>
              <a:t>.2.1 </a:t>
            </a:r>
            <a:r>
              <a:rPr lang="zh-CN" altLang="en-US" sz="3200" b="1" dirty="0"/>
              <a:t>从马尔可夫假设到隐马尔可夫模型</a:t>
            </a:r>
            <a:endParaRPr lang="en-US" sz="3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17830-F7E2-4249-9970-B84143D4A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75" y="1476375"/>
            <a:ext cx="8301038" cy="1952625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用箭头表示事件的依赖关系（箭头终点是结果，依赖于起点的原因）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p(</a:t>
            </a:r>
            <a:r>
              <a:rPr lang="en-US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x,y</a:t>
            </a:r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)=p(</a:t>
            </a:r>
            <a:r>
              <a:rPr lang="en-US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y,x</a:t>
            </a:r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 </a:t>
            </a:r>
          </a:p>
          <a:p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p(</a:t>
            </a:r>
            <a:r>
              <a:rPr lang="en-US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x,y</a:t>
            </a:r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)=p(x)p(</a:t>
            </a:r>
            <a:r>
              <a:rPr lang="en-US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y|x</a:t>
            </a:r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)=p(y)p(</a:t>
            </a:r>
            <a:r>
              <a:rPr lang="en-US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xly</a:t>
            </a:r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3FF518-09F6-D72B-E2EC-BCA0550B8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38</a:t>
            </a:fld>
            <a:endParaRPr lang="en-US" altLang="ko-KR"/>
          </a:p>
        </p:txBody>
      </p:sp>
      <p:pic>
        <p:nvPicPr>
          <p:cNvPr id="6" name="Picture">
            <a:extLst>
              <a:ext uri="{FF2B5EF4-FFF2-40B4-BE49-F238E27FC236}">
                <a16:creationId xmlns:a16="http://schemas.microsoft.com/office/drawing/2014/main" id="{BB5A545D-149B-2F47-AB48-5A665AD7B3D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4396533" y="3664206"/>
            <a:ext cx="4185492" cy="258782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C80C656-65F8-834F-812E-0C5FADAC93B4}"/>
              </a:ext>
            </a:extLst>
          </p:cNvPr>
          <p:cNvSpPr/>
          <p:nvPr/>
        </p:nvSpPr>
        <p:spPr>
          <a:xfrm>
            <a:off x="3956374" y="3193794"/>
            <a:ext cx="5065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75"/>
              </a:spcBef>
              <a:spcAft>
                <a:spcPts val="675"/>
              </a:spcAft>
            </a:pPr>
            <a:r>
              <a:rPr lang="zh-CN" altLang="en-US" sz="1800" b="1" dirty="0">
                <a:latin typeface="Cambria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隐马尔可夫模型状态序列与观测序列的依赖关系</a:t>
            </a:r>
            <a:endParaRPr lang="en-US" sz="1800" dirty="0">
              <a:latin typeface="Cambria" panose="020405030504060302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903469F-38C7-710C-7A38-88332D107A0A}"/>
              </a:ext>
            </a:extLst>
          </p:cNvPr>
          <p:cNvSpPr txBox="1"/>
          <p:nvPr/>
        </p:nvSpPr>
        <p:spPr>
          <a:xfrm>
            <a:off x="561975" y="3482975"/>
            <a:ext cx="350118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432FF"/>
              </a:buClr>
              <a:buFont typeface="Wingdings" pitchFamily="2" charset="2"/>
              <a:buChar char="l"/>
            </a:pPr>
            <a:r>
              <a:rPr lang="zh-CN" altLang="zh-CN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Cambria Math" panose="02040503050406030204" pitchFamily="18" charset="0"/>
              </a:rPr>
              <a:t>隐马尔可夫模型在假设</a:t>
            </a:r>
            <a:r>
              <a:rPr lang="en-US" altLang="zh-CN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Cambria Math" panose="02040503050406030204" pitchFamily="18" charset="0"/>
              </a:rPr>
              <a:t>②</a:t>
            </a:r>
            <a:r>
              <a:rPr lang="zh-CN" altLang="zh-CN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Cambria Math" panose="02040503050406030204" pitchFamily="18" charset="0"/>
              </a:rPr>
              <a:t>中采用后一种变换，即假定先有状态，后有观测，取决于两个序列的可见与否</a:t>
            </a:r>
            <a:r>
              <a:rPr lang="zh-CN" altLang="zh-CN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342900">
              <a:buFont typeface="Wingdings" pitchFamily="2" charset="2"/>
              <a:buChar char="ü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例：向满足语法的词性序列填充词语</a:t>
            </a:r>
          </a:p>
        </p:txBody>
      </p:sp>
    </p:spTree>
    <p:extLst>
      <p:ext uri="{BB962C8B-B14F-4D97-AF65-F5344CB8AC3E}">
        <p14:creationId xmlns:p14="http://schemas.microsoft.com/office/powerpoint/2010/main" val="31647358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/>
              <a:t>3</a:t>
            </a:r>
            <a:r>
              <a:rPr lang="en-US" sz="3200" b="1" dirty="0"/>
              <a:t>.2.1 </a:t>
            </a:r>
            <a:r>
              <a:rPr lang="zh-CN" altLang="en-US" sz="3200" b="1" dirty="0"/>
              <a:t>从马尔可夫假设到隐马尔可夫模型</a:t>
            </a:r>
            <a:endParaRPr lang="en-US" sz="32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0743" y="1376608"/>
                <a:ext cx="8593745" cy="536476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sz="2600" b="1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模型的状态：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设状态集合为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S={</a:t>
                </a:r>
                <a:r>
                  <a:rPr lang="en-US" altLang="zh-CN" sz="2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s</a:t>
                </a:r>
                <a:r>
                  <a:rPr lang="en-US" altLang="zh-CN" sz="2600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</a:t>
                </a:r>
                <a:r>
                  <a:rPr lang="en-US" altLang="zh-CN" sz="2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s</a:t>
                </a:r>
                <a:r>
                  <a:rPr lang="en-US" altLang="zh-CN" sz="2600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,…,</a:t>
                </a:r>
                <a:r>
                  <a:rPr lang="en-US" altLang="zh-CN" sz="2600" i="1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s</a:t>
                </a:r>
                <a:r>
                  <a:rPr lang="en-US" altLang="zh-CN" sz="2600" i="1" baseline="-250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N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},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时刻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t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所在的状态为</a:t>
                </a:r>
                <a:r>
                  <a:rPr lang="en-US" altLang="zh-CN" sz="26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y</a:t>
                </a:r>
                <a:r>
                  <a:rPr lang="en-US" altLang="zh-CN" sz="2600" baseline="-250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t</a:t>
                </a:r>
                <a:r>
                  <a:rPr lang="en-US" altLang="zh-CN" sz="26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∈S</a:t>
                </a:r>
                <a:endParaRPr lang="en-US" altLang="zh-CN" sz="2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sz="2600" b="1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模型的观察值（观测值）：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设观察值集合为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V={</a:t>
                </a:r>
                <a:r>
                  <a:rPr lang="en-US" altLang="zh-CN" sz="2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v</a:t>
                </a:r>
                <a:r>
                  <a:rPr lang="en-US" altLang="zh-CN" sz="2600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</a:t>
                </a:r>
                <a:r>
                  <a:rPr lang="en-US" altLang="zh-CN" sz="2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v</a:t>
                </a:r>
                <a:r>
                  <a:rPr lang="en-US" altLang="zh-CN" sz="2600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,…,</a:t>
                </a:r>
                <a:r>
                  <a:rPr lang="en-US" altLang="zh-CN" sz="2600" i="1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v</a:t>
                </a:r>
                <a:r>
                  <a:rPr lang="en-US" altLang="zh-CN" sz="2600" baseline="-250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M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}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，当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t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时刻的状态转移完成的同时，模型都产生一个可观察输出</a:t>
                </a:r>
                <a:r>
                  <a:rPr lang="en-US" altLang="zh-CN" sz="2600" i="1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x</a:t>
                </a:r>
                <a:r>
                  <a:rPr lang="en-US" altLang="zh-CN" sz="2600" i="1" baseline="-250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t</a:t>
                </a:r>
                <a:r>
                  <a:rPr lang="en-US" altLang="zh-CN" sz="26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∈V</a:t>
                </a:r>
                <a:endParaRPr lang="en-US" altLang="zh-CN" sz="2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sz="2600" b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隐马尔可夫模型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利用三个要素来模拟时序序列发生过程</a:t>
                </a:r>
                <a:endParaRPr lang="en-US" altLang="zh-CN" sz="2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1"/>
                <a:r>
                  <a:rPr lang="zh-CN" altLang="en-US" sz="2600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初始状态概率向量</a:t>
                </a:r>
                <a:endParaRPr lang="en-US" altLang="zh-CN" sz="2600" dirty="0">
                  <a:highlight>
                    <a:srgbClr val="FFFF00"/>
                  </a:highlight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457200" lvl="1" indent="0">
                  <a:buNone/>
                </a:pP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   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设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π={π</a:t>
                </a:r>
                <a:r>
                  <a:rPr lang="en-US" altLang="zh-CN" sz="2600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 π</a:t>
                </a:r>
                <a:r>
                  <a:rPr lang="en-US" altLang="zh-CN" sz="2600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,…, π</a:t>
                </a:r>
                <a:r>
                  <a:rPr lang="en-US" altLang="zh-CN" sz="2600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n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}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，其中，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π</a:t>
                </a:r>
                <a:r>
                  <a:rPr lang="en-US" altLang="zh-CN" sz="2600" baseline="-250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i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=P(y</a:t>
                </a:r>
                <a:r>
                  <a:rPr lang="en-US" altLang="zh-CN" sz="2600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=</a:t>
                </a:r>
                <a:r>
                  <a:rPr lang="en-US" altLang="zh-CN" sz="26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s</a:t>
                </a:r>
                <a:r>
                  <a:rPr lang="en-US" altLang="zh-CN" sz="2600" baseline="-250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i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), 1≤i ≤</a:t>
                </a:r>
                <a:r>
                  <a:rPr lang="en-US" altLang="zh-CN" sz="2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N</a:t>
                </a:r>
                <a:endParaRPr lang="en-US" altLang="zh-CN" sz="2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1"/>
                <a:r>
                  <a:rPr lang="zh-CN" altLang="en-US" sz="2600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状态转移概率矩阵</a:t>
                </a:r>
                <a14:m>
                  <m:oMath xmlns:m="http://schemas.openxmlformats.org/officeDocument/2006/math">
                    <m:r>
                      <a:rPr lang="en-US" altLang="zh-CN" sz="26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𝑨</m:t>
                    </m:r>
                  </m:oMath>
                </a14:m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=(</a:t>
                </a:r>
                <a:r>
                  <a:rPr lang="en-US" altLang="zh-CN" sz="2600" i="1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p</a:t>
                </a:r>
                <a:r>
                  <a:rPr lang="en-US" altLang="zh-CN" sz="2600" baseline="-25000" dirty="0" err="1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ij</a:t>
                </a:r>
                <a:r>
                  <a:rPr lang="en-US" altLang="zh-CN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)</a:t>
                </a:r>
                <a:r>
                  <a:rPr lang="en-US" altLang="zh-CN" sz="2600" i="1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N</a:t>
                </a:r>
                <a:r>
                  <a:rPr lang="en-US" altLang="zh-CN" sz="2600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×</a:t>
                </a:r>
                <a:r>
                  <a:rPr lang="en-US" altLang="zh-CN" sz="2600" i="1" baseline="-250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N</a:t>
                </a:r>
                <a:endParaRPr lang="en-US" altLang="zh-CN" sz="2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1"/>
                <a:r>
                  <a:rPr lang="zh-CN" altLang="en-US" sz="2600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发射概率矩阵</a:t>
                </a:r>
                <a:r>
                  <a:rPr lang="en-US" altLang="zh-CN" sz="2600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B</a:t>
                </a:r>
                <a:r>
                  <a:rPr lang="zh-CN" altLang="en-US" sz="26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（也称作观测概率矩阵）</a:t>
                </a:r>
                <a:endParaRPr lang="en-US" altLang="zh-CN" sz="2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lvl="1"/>
                <a:r>
                  <a:rPr lang="zh-CN" altLang="en-US" sz="2400" b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这样一个隐马尔科夫模型可以由一个三元组</a:t>
                </a:r>
                <a:r>
                  <a:rPr lang="en-US" altLang="zh-CN" sz="2400" b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(</a:t>
                </a:r>
                <a:r>
                  <a:rPr lang="en-US" sz="2400" b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A,B,</a:t>
                </a:r>
                <a:r>
                  <a:rPr lang="el-GR" sz="2400" b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π)</a:t>
                </a:r>
                <a:r>
                  <a:rPr lang="zh-CN" altLang="en-US" sz="2400" b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完整描述</a:t>
                </a:r>
              </a:p>
              <a:p>
                <a:pPr marL="0" lvl="1"/>
                <a:endParaRPr lang="en-US" sz="2400" b="1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0743" y="1376608"/>
                <a:ext cx="8593745" cy="5364760"/>
              </a:xfrm>
              <a:blipFill>
                <a:blip r:embed="rId3"/>
                <a:stretch>
                  <a:fillRect l="-1135" t="-2045" r="-9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10E537-6FD2-6254-1F3F-F7516519E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6415" y="6248400"/>
            <a:ext cx="551359" cy="457200"/>
          </a:xfrm>
        </p:spPr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39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65020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1A3FD-540F-9136-C7DB-FB2D48608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例：小猫钓鱼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48FB662-D19D-BFE3-EF28-4B7D3B028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</a:t>
            </a:fld>
            <a:endParaRPr lang="en-US" altLang="ko-KR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C0EA6B-AE8C-6024-0D27-752FDEF5D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975" y="2564904"/>
            <a:ext cx="876300" cy="12573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F935702-CA24-873C-15DE-618E038209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087" y="2564904"/>
            <a:ext cx="863600" cy="12573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C0F24F9-5ED3-3292-9D55-565778B1BC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8199" y="2587027"/>
            <a:ext cx="850900" cy="1295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D74A879-A530-577A-6A66-A3E79D9B0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6311" y="2604129"/>
            <a:ext cx="850900" cy="12954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2698178-3A99-190D-9FC9-564DEDD7FF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4423" y="2610479"/>
            <a:ext cx="863600" cy="12827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2B0B6D9-58D5-F0D0-D3A0-AB5D03AC49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4543" y="2675756"/>
            <a:ext cx="850900" cy="12573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2304361-5626-A55C-C284-E1BD2D8EC7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54663" y="2675756"/>
            <a:ext cx="812800" cy="12573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EFCD39A-7A94-0141-93B5-AFF840796C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12856" y="2688456"/>
            <a:ext cx="863600" cy="12446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87A5DA4-E638-5403-49CA-616BC6B62E13}"/>
              </a:ext>
            </a:extLst>
          </p:cNvPr>
          <p:cNvSpPr txBox="1"/>
          <p:nvPr/>
        </p:nvSpPr>
        <p:spPr>
          <a:xfrm>
            <a:off x="561975" y="1587958"/>
            <a:ext cx="8114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规则：双方轮流出牌，第一次出现相同牌时收走相同两张牌之间的所有牌</a:t>
            </a:r>
          </a:p>
        </p:txBody>
      </p:sp>
      <p:sp>
        <p:nvSpPr>
          <p:cNvPr id="15" name="下箭头 14">
            <a:extLst>
              <a:ext uri="{FF2B5EF4-FFF2-40B4-BE49-F238E27FC236}">
                <a16:creationId xmlns:a16="http://schemas.microsoft.com/office/drawing/2014/main" id="{42193B11-0805-6335-38F8-FB1DA443B6A3}"/>
              </a:ext>
            </a:extLst>
          </p:cNvPr>
          <p:cNvSpPr/>
          <p:nvPr/>
        </p:nvSpPr>
        <p:spPr bwMode="auto">
          <a:xfrm>
            <a:off x="2803190" y="4091053"/>
            <a:ext cx="3537619" cy="864096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楷体_GB2312" pitchFamily="49" charset="-122"/>
              </a:rPr>
              <a:t>序列标注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C9C8F48-277F-ECB6-A289-543DC56EE423}"/>
              </a:ext>
            </a:extLst>
          </p:cNvPr>
          <p:cNvSpPr/>
          <p:nvPr/>
        </p:nvSpPr>
        <p:spPr bwMode="auto">
          <a:xfrm>
            <a:off x="611560" y="5157192"/>
            <a:ext cx="720000" cy="720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楷体_GB2312" pitchFamily="49" charset="-122"/>
              </a:rPr>
              <a:t>否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4CF59C7-02FB-F85E-307C-0AC2EFD4672E}"/>
              </a:ext>
            </a:extLst>
          </p:cNvPr>
          <p:cNvSpPr/>
          <p:nvPr/>
        </p:nvSpPr>
        <p:spPr bwMode="auto">
          <a:xfrm>
            <a:off x="3659693" y="5146673"/>
            <a:ext cx="720000" cy="720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楷体_GB2312" pitchFamily="49" charset="-122"/>
              </a:rPr>
              <a:t>是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45E7CD3-1ABB-35C9-C3F2-5B0F461EF42E}"/>
              </a:ext>
            </a:extLst>
          </p:cNvPr>
          <p:cNvSpPr/>
          <p:nvPr/>
        </p:nvSpPr>
        <p:spPr bwMode="auto">
          <a:xfrm>
            <a:off x="1627604" y="5156678"/>
            <a:ext cx="720000" cy="720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楷体_GB2312" pitchFamily="49" charset="-122"/>
              </a:rPr>
              <a:t>否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1CE47A2-D6BC-6E82-8890-965DC89B82E9}"/>
              </a:ext>
            </a:extLst>
          </p:cNvPr>
          <p:cNvSpPr/>
          <p:nvPr/>
        </p:nvSpPr>
        <p:spPr bwMode="auto">
          <a:xfrm>
            <a:off x="2643649" y="5146673"/>
            <a:ext cx="720000" cy="720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楷体_GB2312" pitchFamily="49" charset="-122"/>
              </a:rPr>
              <a:t>否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F74DD0E-21A8-7001-C839-D5CBE8D34885}"/>
              </a:ext>
            </a:extLst>
          </p:cNvPr>
          <p:cNvSpPr/>
          <p:nvPr/>
        </p:nvSpPr>
        <p:spPr bwMode="auto">
          <a:xfrm>
            <a:off x="4716016" y="5146673"/>
            <a:ext cx="720000" cy="720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楷体_GB2312" pitchFamily="49" charset="-122"/>
              </a:rPr>
              <a:t>否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2D73629-87C5-84BE-137D-F903B5858B5B}"/>
              </a:ext>
            </a:extLst>
          </p:cNvPr>
          <p:cNvSpPr/>
          <p:nvPr/>
        </p:nvSpPr>
        <p:spPr bwMode="auto">
          <a:xfrm>
            <a:off x="5805443" y="5153023"/>
            <a:ext cx="720000" cy="720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楷体_GB2312" pitchFamily="49" charset="-122"/>
              </a:rPr>
              <a:t>是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6DA1CD7-8CB7-31E5-A8A5-382ACE2A0275}"/>
              </a:ext>
            </a:extLst>
          </p:cNvPr>
          <p:cNvSpPr/>
          <p:nvPr/>
        </p:nvSpPr>
        <p:spPr bwMode="auto">
          <a:xfrm>
            <a:off x="6885124" y="5146673"/>
            <a:ext cx="720000" cy="720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楷体_GB2312" pitchFamily="49" charset="-122"/>
              </a:rPr>
              <a:t>否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9A057D4-D97B-85AA-7924-085FA99ACDFC}"/>
              </a:ext>
            </a:extLst>
          </p:cNvPr>
          <p:cNvSpPr/>
          <p:nvPr/>
        </p:nvSpPr>
        <p:spPr bwMode="auto">
          <a:xfrm>
            <a:off x="7983161" y="5153023"/>
            <a:ext cx="720000" cy="720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楷体_GB2312" pitchFamily="49" charset="-122"/>
              </a:rPr>
              <a:t>否</a:t>
            </a:r>
          </a:p>
        </p:txBody>
      </p:sp>
    </p:spTree>
    <p:extLst>
      <p:ext uri="{BB962C8B-B14F-4D97-AF65-F5344CB8AC3E}">
        <p14:creationId xmlns:p14="http://schemas.microsoft.com/office/powerpoint/2010/main" val="1693458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.2.2 </a:t>
            </a:r>
            <a:r>
              <a:rPr lang="zh-CN" altLang="en-US" b="1" dirty="0"/>
              <a:t>初始状态概率向量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系统启动时进入的第一个状态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称为</a:t>
                </a:r>
                <a:r>
                  <a:rPr lang="zh-CN" altLang="en-US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初始状态</a:t>
                </a:r>
                <a:endParaRPr lang="en-US" altLang="zh-CN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/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假设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altLang="zh-CN" sz="2400" b="0" i="1" baseline="-250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有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种可能的取值，即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altLang="zh-CN" sz="2400" b="0" i="1" baseline="-250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∈{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,⋯,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，由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∣</m:t>
                    </m:r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𝝅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描述其概率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/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其中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𝝅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,⋯,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b>
                    </m:sSub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π</m:t>
                    </m:r>
                    <m:r>
                      <m:rPr>
                        <m:nor/>
                      </m:rPr>
                      <a:rPr lang="en-US" altLang="zh-CN" sz="2400" baseline="-250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i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y</m:t>
                    </m:r>
                    <m:r>
                      <m:rPr>
                        <m:nor/>
                      </m:rPr>
                      <a:rPr lang="en-US" altLang="zh-CN" sz="2400" baseline="-250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1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si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), 1≤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i</m:t>
                    </m:r>
                    <m:r>
                      <m:rPr>
                        <m:nor/>
                      </m:rPr>
                      <a:rPr lang="en-US" altLang="zh-CN" sz="2400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 ≤</m:t>
                    </m:r>
                    <m:r>
                      <m:rPr>
                        <m:nor/>
                      </m:rPr>
                      <a:rPr lang="en-US" altLang="zh-CN" sz="2400" i="1" dirty="0"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N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,</m:t>
                    </m:r>
                    <m:r>
                      <a:rPr lang="zh-CN" altLang="en-US" sz="2400" b="0" i="1" dirty="0" smtClean="0"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  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0≤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≤1,</m:t>
                    </m:r>
                    <m:nary>
                      <m:naryPr>
                        <m:chr m:val="∑"/>
                        <m:limLoc m:val="undOvr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</m:oMath>
                </a14:m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是概率分布的参数向量，称为</a:t>
                </a: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初始状态概率向量</a:t>
                </a:r>
                <a:endParaRPr lang="en-US" altLang="zh-CN" sz="24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1"/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70" t="-11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89FDD1-273A-BE39-EBD9-B6BDE0F9E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40</a:t>
            </a:fld>
            <a:endParaRPr lang="en-US" altLang="ko-KR"/>
          </a:p>
        </p:txBody>
      </p:sp>
      <p:pic>
        <p:nvPicPr>
          <p:cNvPr id="6" name="Picture">
            <a:extLst>
              <a:ext uri="{FF2B5EF4-FFF2-40B4-BE49-F238E27FC236}">
                <a16:creationId xmlns:a16="http://schemas.microsoft.com/office/drawing/2014/main" id="{1D89213C-9A9C-6148-B455-ADD77C68958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2051720" y="4130653"/>
            <a:ext cx="4664546" cy="212919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D018867-0854-574F-BA6F-A9F25E23E1A2}"/>
              </a:ext>
            </a:extLst>
          </p:cNvPr>
          <p:cNvSpPr/>
          <p:nvPr/>
        </p:nvSpPr>
        <p:spPr>
          <a:xfrm>
            <a:off x="2580197" y="6351407"/>
            <a:ext cx="41360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75"/>
              </a:spcBef>
              <a:spcAft>
                <a:spcPts val="675"/>
              </a:spcAft>
            </a:pPr>
            <a:r>
              <a:rPr lang="zh-CN" altLang="en-US" sz="1800" b="1" dirty="0">
                <a:latin typeface="Cambria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隐马尔可夫模型中的初始状态概率向量</a:t>
            </a:r>
            <a:endParaRPr lang="en-US" sz="1800" dirty="0">
              <a:latin typeface="Cambria" panose="020405030504060302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046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.2.2 </a:t>
            </a:r>
            <a:r>
              <a:rPr lang="zh-CN" altLang="en-US" b="1" dirty="0"/>
              <a:t>初始状态概率向量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例：中文分词中，采用BMES标注集，初始状态概率向量可能为π=[0.7,0,0,0.3] 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altLang="zh-CN" b="0" i="0" dirty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</m:d>
                  </m:oMath>
                </a14:m>
                <a:r>
                  <a:rPr lang="en-US" dirty="0"/>
                  <a:t>=0.7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>
                    <a:solidFill>
                      <a:srgbClr val="0432FF"/>
                    </a:solidFill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 dirty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b="0" i="0" dirty="0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M</m:t>
                    </m:r>
                  </m:oMath>
                </a14:m>
                <a:r>
                  <a:rPr lang="en-US" dirty="0">
                    <a:solidFill>
                      <a:srgbClr val="0432FF"/>
                    </a:solidFill>
                  </a:rPr>
                  <a:t>)=0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altLang="zh-CN" i="1" dirty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zh-CN" dirty="0">
                    <a:solidFill>
                      <a:srgbClr val="0432FF"/>
                    </a:solidFill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 dirty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b="0" i="0" dirty="0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E</m:t>
                    </m:r>
                  </m:oMath>
                </a14:m>
                <a:r>
                  <a:rPr lang="en-US" altLang="zh-CN" dirty="0">
                    <a:solidFill>
                      <a:srgbClr val="0432FF"/>
                    </a:solidFill>
                  </a:rPr>
                  <a:t>)=0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zh-CN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b="0" i="0" dirty="0" smtClean="0">
                        <a:latin typeface="Cambria Math" panose="02040503050406030204" pitchFamily="18" charset="0"/>
                      </a:rPr>
                      <m:t>S</m:t>
                    </m:r>
                  </m:oMath>
                </a14:m>
                <a:r>
                  <a:rPr lang="en-US" altLang="zh-CN" dirty="0"/>
                  <a:t>)=0.3</a:t>
                </a:r>
              </a:p>
              <a:p>
                <a:pPr marL="0" indent="0" algn="ctr">
                  <a:buNone/>
                </a:pPr>
                <a:endParaRPr lang="en-US" altLang="zh-CN" dirty="0"/>
              </a:p>
              <a:p>
                <a:pPr marL="0" indent="0" algn="just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70" t="-11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E524C1-5D19-C18A-3EAD-AFD96CD75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030793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.2.3 </a:t>
            </a:r>
            <a:r>
              <a:rPr lang="zh-CN" altLang="en-US" b="1" dirty="0"/>
              <a:t>状态转移概率矩阵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21480" y="1422400"/>
                <a:ext cx="8543007" cy="5381625"/>
              </a:xfrm>
            </p:spPr>
            <p:txBody>
              <a:bodyPr>
                <a:normAutofit lnSpcReduction="10000"/>
              </a:bodyPr>
              <a:lstStyle/>
              <a:p>
                <a:r>
                  <a:rPr kumimoji="1"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转移概率定义为</a:t>
                </a:r>
                <a:endParaRPr kumimoji="1"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 algn="ctr">
                  <a:buNone/>
                </a:pPr>
                <a:r>
                  <a:rPr kumimoji="1"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P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∣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,</a:t>
                </a:r>
              </a:p>
              <a:p>
                <a:pPr marL="0" indent="0">
                  <a:buNone/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  表示在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t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时刻状态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转移到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t+1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时刻状态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的转移概率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从状态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到状态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的概率就构成了一个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的方阵，称为</a:t>
                </a:r>
                <a:r>
                  <a:rPr lang="zh-CN" alt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状态转移概率矩阵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：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35"/>
                  </a:spcBef>
                  <a:spcAft>
                    <a:spcPts val="135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𝑨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=[</m:t>
                      </m:r>
                      <m:r>
                        <m:rPr>
                          <m:sty m:val="p"/>
                        </m:rPr>
                        <a:rPr lang="en-US" altLang="zh-CN" sz="24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P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∣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24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×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b>
                      </m:sSub>
                    </m:oMath>
                  </m:oMathPara>
                </a14:m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例：系统具有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K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个状态，则状态转移概率构成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K×K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的矩阵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400" i="1" dirty="0">
                          <a:latin typeface="Cambria Math" panose="02040503050406030204" pitchFamily="18" charset="0"/>
                          <a:ea typeface="KaiTi" panose="02010609060101010101" pitchFamily="49" charset="-122"/>
                        </a:rPr>
                        <m:t>A</m:t>
                      </m:r>
                      <m:r>
                        <a:rPr lang="en-US" altLang="zh-CN" sz="2400" i="1" dirty="0">
                          <a:latin typeface="Cambria Math" panose="02040503050406030204" pitchFamily="18" charset="0"/>
                          <a:ea typeface="KaiTi" panose="02010609060101010101" pitchFamily="49" charset="-122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400" i="1" dirty="0">
                              <a:latin typeface="Cambria Math" panose="02040503050406030204" pitchFamily="18" charset="0"/>
                              <a:ea typeface="KaiTi" panose="02010609060101010101" pitchFamily="49" charset="-122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dirty="0">
                                  <a:latin typeface="Cambria Math" panose="02040503050406030204" pitchFamily="18" charset="0"/>
                                  <a:ea typeface="KaiTi" panose="02010609060101010101" pitchFamily="49" charset="-122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 dirty="0">
                                        <a:latin typeface="Cambria Math" panose="02040503050406030204" pitchFamily="18" charset="0"/>
                                        <a:ea typeface="KaiTi" panose="02010609060101010101" pitchFamily="49" charset="-122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11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12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21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22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 dirty="0">
                                        <a:latin typeface="Cambria Math" panose="02040503050406030204" pitchFamily="18" charset="0"/>
                                        <a:ea typeface="KaiTi" panose="02010609060101010101" pitchFamily="49" charset="-122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400" i="1" dirty="0">
                                          <a:latin typeface="Cambria Math" panose="02040503050406030204" pitchFamily="18" charset="0"/>
                                          <a:ea typeface="KaiTi" panose="02010609060101010101" pitchFamily="49" charset="-122"/>
                                        </a:rPr>
                                        <m:t>…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1</m:t>
                                          </m:r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𝐾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r>
                                        <a:rPr lang="en-US" altLang="zh-CN" sz="2400" i="1" dirty="0">
                                          <a:latin typeface="Cambria Math" panose="02040503050406030204" pitchFamily="18" charset="0"/>
                                          <a:ea typeface="KaiTi" panose="02010609060101010101" pitchFamily="49" charset="-122"/>
                                        </a:rPr>
                                        <m:t>…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2</m:t>
                                          </m:r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𝐾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 dirty="0">
                                        <a:latin typeface="Cambria Math" panose="02040503050406030204" pitchFamily="18" charset="0"/>
                                        <a:ea typeface="KaiTi" panose="02010609060101010101" pitchFamily="49" charset="-122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400" i="1" dirty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400" i="1" dirty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𝐾</m:t>
                                          </m:r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𝐾</m:t>
                                          </m:r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 dirty="0">
                                        <a:latin typeface="Cambria Math" panose="02040503050406030204" pitchFamily="18" charset="0"/>
                                        <a:ea typeface="KaiTi" panose="02010609060101010101" pitchFamily="49" charset="-122"/>
                                      </a:rPr>
                                    </m:ctrlPr>
                                  </m:mPr>
                                  <m:mr>
                                    <m:e/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400" i="1" dirty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⋮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altLang="zh-CN" sz="2400" i="1" dirty="0">
                                          <a:latin typeface="Cambria Math" panose="02040503050406030204" pitchFamily="18" charset="0"/>
                                          <a:ea typeface="KaiTi" panose="02010609060101010101" pitchFamily="49" charset="-122"/>
                                        </a:rPr>
                                        <m:t>…</m:t>
                                      </m:r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400" i="1" dirty="0">
                                              <a:latin typeface="Cambria Math" panose="02040503050406030204" pitchFamily="18" charset="0"/>
                                              <a:ea typeface="KaiTi" panose="02010609060101010101" pitchFamily="49" charset="-122"/>
                                            </a:rPr>
                                            <m:t>𝐾𝐾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性质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1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：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s.t.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400" i="1" dirty="0" err="1"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p</a:t>
                </a:r>
                <a:r>
                  <a:rPr lang="en-US" altLang="zh-CN" sz="2400" i="1" baseline="-25000" dirty="0" err="1"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ij</a:t>
                </a:r>
                <a:r>
                  <a:rPr lang="en-US" altLang="zh-CN" sz="2400" i="1" baseline="-25000" dirty="0"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en-US" sz="2400" i="1" baseline="-25000" dirty="0"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≥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0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性质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2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：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zh-CN" altLang="en-US" sz="2400" i="1" smtClean="0">
                            <a:latin typeface="Cambria Math" panose="02040503050406030204" pitchFamily="18" charset="0"/>
                            <a:ea typeface="KaiTi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altLang="zh-CN" sz="2400" b="0" i="1">
                            <a:latin typeface="Cambria Math" panose="02040503050406030204" pitchFamily="18" charset="0"/>
                            <a:ea typeface="KaiTi" panose="02010609060101010101" pitchFamily="49" charset="-122"/>
                            <a:cs typeface="Times New Roman" panose="02020603050405020304" pitchFamily="18" charset="0"/>
                          </a:rPr>
                          <m:t>j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2400" i="1" smtClean="0">
                                <a:latin typeface="Cambria Math" panose="02040503050406030204" pitchFamily="18" charset="0"/>
                                <a:ea typeface="KaiTi" panose="02010609060101010101" pitchFamily="49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KaiTi" panose="02010609060101010101" pitchFamily="49" charset="-122"/>
                                <a:cs typeface="Times New Roman" panose="020206030504050203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KaiTi" panose="02010609060101010101" pitchFamily="49" charset="-122"/>
                                <a:cs typeface="Times New Roman" panose="020206030504050203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KaiTi" panose="02010609060101010101" pitchFamily="49" charset="-122"/>
                            <a:cs typeface="Times New Roman" panose="02020603050405020304" pitchFamily="18" charset="0"/>
                          </a:rPr>
                          <m:t>=1</m:t>
                        </m:r>
                      </m:e>
                    </m:nary>
                  </m:oMath>
                </a14:m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1480" y="1422400"/>
                <a:ext cx="8543007" cy="5381625"/>
              </a:xfrm>
              <a:blipFill>
                <a:blip r:embed="rId3"/>
                <a:stretch>
                  <a:fillRect l="-927" t="-2265" b="-161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26AC61-591E-9D8D-49F1-CA8D36BF8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42</a:t>
            </a:fld>
            <a:endParaRPr lang="en-US" altLang="ko-KR"/>
          </a:p>
        </p:txBody>
      </p:sp>
      <p:pic>
        <p:nvPicPr>
          <p:cNvPr id="5" name="Picture">
            <a:extLst>
              <a:ext uri="{FF2B5EF4-FFF2-40B4-BE49-F238E27FC236}">
                <a16:creationId xmlns:a16="http://schemas.microsoft.com/office/drawing/2014/main" id="{7986A068-86A5-D6DA-D8AE-EB7547734F0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4168158" y="4482153"/>
            <a:ext cx="4602634" cy="190689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71892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7D7632-409F-8245-E2B5-755465902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3.2.3 </a:t>
            </a:r>
            <a:r>
              <a:rPr lang="zh-CN" altLang="en-US" dirty="0"/>
              <a:t>状态转移概率矩阵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CE56FD-EF62-27AD-5440-C637F7553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476375"/>
            <a:ext cx="8568951" cy="45720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状态转移概率的存在有其实际意义 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例：在中文分词中，标签</a:t>
            </a:r>
            <a:r>
              <a:rPr kumimoji="1" lang="e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的后面不可能是</a:t>
            </a:r>
            <a:r>
              <a:rPr kumimoji="1" lang="e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 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0">
              <a:lnSpc>
                <a:spcPct val="150000"/>
              </a:lnSpc>
              <a:buNone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e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p(y</a:t>
            </a:r>
            <a:r>
              <a:rPr kumimoji="1" lang="en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t+1</a:t>
            </a:r>
            <a:r>
              <a:rPr kumimoji="1" lang="e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=S</a:t>
            </a:r>
            <a:r>
              <a:rPr kumimoji="1" lang="zh-CN" altLang="e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｜</a:t>
            </a:r>
            <a:r>
              <a:rPr kumimoji="1" lang="en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kumimoji="1" lang="en" altLang="zh-CN" sz="24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kumimoji="1" lang="e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=B)=0 </a:t>
            </a:r>
          </a:p>
          <a:p>
            <a:pPr marL="68580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语料库长词较少，</a:t>
            </a:r>
            <a:r>
              <a:rPr kumimoji="1" lang="e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</a:t>
            </a:r>
            <a:r>
              <a:rPr kumimoji="1" lang="zh-CN" altLang="e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kumimoji="1" lang="e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kumimoji="1" lang="en" altLang="zh-CN" sz="2400" baseline="-25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t+1</a:t>
            </a:r>
            <a:r>
              <a:rPr kumimoji="1" lang="e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=M</a:t>
            </a:r>
            <a:r>
              <a:rPr kumimoji="1" lang="zh-CN" altLang="e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｜</a:t>
            </a:r>
            <a:r>
              <a:rPr kumimoji="1" lang="en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kumimoji="1" lang="en" altLang="zh-CN" sz="2400" baseline="-25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kumimoji="1" lang="e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=M) </a:t>
            </a:r>
            <a:r>
              <a:rPr kumimoji="1" lang="zh-CN" altLang="e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较小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例：在词性标注中，“形容词→名词”“副词→动词”也可以通过状态转移概率来模拟 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机器自动学习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B20FBB6-2D2F-8457-CBB6-CD6A32F91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697463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.2.4 </a:t>
            </a:r>
            <a:r>
              <a:rPr lang="zh-CN" altLang="en-US" b="1" dirty="0"/>
              <a:t>发射概率矩阵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83649" y="1364343"/>
                <a:ext cx="8301038" cy="5048969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dirty="0"/>
                  <a:t>给定任意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sz="2400" dirty="0"/>
                  <a:t>，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2400" dirty="0"/>
                  <a:t>都是一个独立的离散型随机变量</a:t>
                </a:r>
                <a:endParaRPr lang="en-US" altLang="zh-CN" sz="2400" dirty="0"/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zh-CN" sz="2400" dirty="0"/>
                  <a:t>假设观测</a:t>
                </a:r>
                <a:r>
                  <a:rPr lang="zh-CN" altLang="en-US" sz="2400" dirty="0"/>
                  <a:t>值</a:t>
                </a:r>
                <a:r>
                  <a:rPr lang="en-US" altLang="zh-CN" sz="2400" i="1" dirty="0"/>
                  <a:t>x</a:t>
                </a:r>
                <a:r>
                  <a:rPr lang="zh-CN" altLang="zh-CN" sz="2400" dirty="0"/>
                  <a:t>有</a:t>
                </a:r>
                <a:r>
                  <a:rPr lang="en-US" altLang="zh-CN" sz="2400" dirty="0"/>
                  <a:t>M</a:t>
                </a:r>
                <a:r>
                  <a:rPr lang="zh-CN" altLang="zh-CN" sz="2400" dirty="0"/>
                  <a:t>种可能的取值，则</a:t>
                </a:r>
                <a:r>
                  <a:rPr lang="en-US" altLang="zh-CN" sz="2400" i="1" dirty="0"/>
                  <a:t>x</a:t>
                </a:r>
                <a:r>
                  <a:rPr lang="zh-CN" altLang="zh-CN" sz="2400" dirty="0"/>
                  <a:t>的概率分布参数向量维度为</a:t>
                </a:r>
                <a:r>
                  <a:rPr lang="en-US" altLang="zh-CN" sz="2400" dirty="0"/>
                  <a:t>M</a:t>
                </a:r>
                <a:r>
                  <a:rPr lang="zh-CN" altLang="en-US" sz="2400" dirty="0"/>
                  <a:t>，若</a:t>
                </a:r>
                <a:r>
                  <a:rPr lang="en-US" altLang="zh-CN" sz="2400" i="1" dirty="0"/>
                  <a:t>y</a:t>
                </a:r>
                <a:r>
                  <a:rPr lang="zh-CN" altLang="zh-CN" sz="2400" dirty="0"/>
                  <a:t>一共有</a:t>
                </a:r>
                <a:r>
                  <a:rPr lang="en-US" altLang="zh-CN" sz="2400" dirty="0"/>
                  <a:t>N</a:t>
                </a:r>
                <a:r>
                  <a:rPr lang="zh-CN" altLang="zh-CN" sz="2400" dirty="0"/>
                  <a:t>种</a:t>
                </a:r>
                <a:r>
                  <a:rPr lang="zh-CN" altLang="en-US" sz="2400" dirty="0"/>
                  <a:t>取值</a:t>
                </a:r>
                <a:r>
                  <a:rPr lang="zh-CN" altLang="zh-CN" sz="2400" dirty="0"/>
                  <a:t>，</a:t>
                </a:r>
                <a:r>
                  <a:rPr lang="zh-CN" altLang="en-US" sz="2400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这些参数向量构成了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zh-CN" altLang="en-US" sz="2400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的矩阵，称为</a:t>
                </a:r>
                <a:r>
                  <a:rPr lang="zh-CN" altLang="en-US" sz="2400" b="1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发射概率矩阵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𝑩</m:t>
                    </m:r>
                  </m:oMath>
                </a14:m>
                <a:endParaRPr lang="en-US" sz="2400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dirty="0"/>
                  <a:t>发射概率矩阵</a:t>
                </a:r>
                <a:r>
                  <a:rPr lang="en-US" altLang="zh-CN" sz="2400" dirty="0"/>
                  <a:t>B =(</a:t>
                </a:r>
                <a:r>
                  <a:rPr lang="en-US" altLang="zh-CN" sz="2400" dirty="0" err="1"/>
                  <a:t>b</a:t>
                </a:r>
                <a:r>
                  <a:rPr lang="en-US" altLang="zh-CN" sz="2400" baseline="-25000" dirty="0" err="1"/>
                  <a:t>ij</a:t>
                </a:r>
                <a:r>
                  <a:rPr lang="en-US" altLang="zh-CN" sz="2400" dirty="0"/>
                  <a:t>) </a:t>
                </a:r>
                <a:r>
                  <a:rPr lang="en-US" altLang="zh-CN" sz="2400" baseline="-25000" dirty="0"/>
                  <a:t>N×M</a:t>
                </a:r>
                <a:r>
                  <a:rPr lang="zh-CN" altLang="en-US" sz="2400" dirty="0"/>
                  <a:t>，其中，</a:t>
                </a:r>
                <a:r>
                  <a:rPr lang="en-US" altLang="zh-CN" sz="2400" dirty="0" err="1"/>
                  <a:t>b</a:t>
                </a:r>
                <a:r>
                  <a:rPr lang="en-US" altLang="zh-CN" sz="2400" baseline="-25000" dirty="0" err="1"/>
                  <a:t>ij</a:t>
                </a:r>
                <a:r>
                  <a:rPr lang="en-US" altLang="zh-CN" sz="2400" dirty="0"/>
                  <a:t>=P(</a:t>
                </a:r>
                <a:r>
                  <a:rPr lang="en-US" altLang="zh-CN" sz="2400" i="1" dirty="0" err="1"/>
                  <a:t>x</a:t>
                </a:r>
                <a:r>
                  <a:rPr lang="en-US" altLang="zh-CN" sz="2400" i="1" baseline="-25000" dirty="0" err="1"/>
                  <a:t>t</a:t>
                </a:r>
                <a:r>
                  <a:rPr lang="en-US" altLang="zh-CN" sz="2400" dirty="0"/>
                  <a:t>=</a:t>
                </a:r>
                <a:r>
                  <a:rPr lang="en-US" altLang="zh-CN" sz="2400" i="1" dirty="0" err="1"/>
                  <a:t>v</a:t>
                </a:r>
                <a:r>
                  <a:rPr lang="en-US" altLang="zh-CN" sz="2400" i="1" baseline="-25000" dirty="0" err="1"/>
                  <a:t>j</a:t>
                </a:r>
                <a:r>
                  <a:rPr lang="en-US" altLang="zh-CN" sz="2400" dirty="0" err="1"/>
                  <a:t>|</a:t>
                </a:r>
                <a:r>
                  <a:rPr lang="en-US" altLang="zh-CN" sz="2400" i="1" dirty="0" err="1"/>
                  <a:t>y</a:t>
                </a:r>
                <a:r>
                  <a:rPr lang="en-US" altLang="zh-CN" sz="2400" i="1" baseline="-25000" dirty="0" err="1"/>
                  <a:t>t</a:t>
                </a:r>
                <a:r>
                  <a:rPr lang="en-US" altLang="zh-CN" sz="2400" dirty="0"/>
                  <a:t>=</a:t>
                </a:r>
                <a:r>
                  <a:rPr lang="en-US" altLang="zh-CN" sz="2400" i="1" dirty="0" err="1"/>
                  <a:t>s</a:t>
                </a:r>
                <a:r>
                  <a:rPr lang="en-US" altLang="zh-CN" sz="2400" i="1" baseline="-25000" dirty="0" err="1"/>
                  <a:t>i</a:t>
                </a:r>
                <a:r>
                  <a:rPr lang="en-US" altLang="zh-CN" sz="2400" dirty="0"/>
                  <a:t>)</a:t>
                </a:r>
                <a:r>
                  <a:rPr lang="zh-CN" altLang="en-US" sz="2400" dirty="0"/>
                  <a:t>表示 </a:t>
                </a:r>
                <a:r>
                  <a:rPr lang="en-US" altLang="zh-CN" sz="2400" i="1" dirty="0"/>
                  <a:t>t</a:t>
                </a:r>
                <a:r>
                  <a:rPr lang="zh-CN" altLang="en-US" sz="2400" i="1" dirty="0"/>
                  <a:t> </a:t>
                </a:r>
                <a:r>
                  <a:rPr lang="zh-CN" altLang="en-US" sz="2400" dirty="0"/>
                  <a:t>时刻状态</a:t>
                </a:r>
                <a:r>
                  <a:rPr lang="en-US" altLang="zh-CN" sz="2400" i="1" dirty="0" err="1"/>
                  <a:t>s</a:t>
                </a:r>
                <a:r>
                  <a:rPr lang="en-US" altLang="zh-CN" sz="2400" i="1" baseline="-25000" dirty="0" err="1"/>
                  <a:t>i</a:t>
                </a:r>
                <a:r>
                  <a:rPr lang="zh-CN" altLang="en-US" sz="2400" dirty="0"/>
                  <a:t>为时输出</a:t>
                </a:r>
                <a:r>
                  <a:rPr lang="en-US" altLang="zh-CN" sz="2400" i="1" dirty="0" err="1"/>
                  <a:t>vj</a:t>
                </a:r>
                <a:r>
                  <a:rPr lang="zh-CN" altLang="en-US" sz="2400" dirty="0"/>
                  <a:t>的概率，</a:t>
                </a:r>
                <a:r>
                  <a:rPr lang="en-US" altLang="zh-CN" sz="2400" dirty="0"/>
                  <a:t>1≤i ≤N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1 ≤j ≤M</a:t>
                </a:r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endParaRPr lang="en-US" sz="2400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endParaRPr lang="en-US" sz="2400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3649" y="1364343"/>
                <a:ext cx="8301038" cy="5048969"/>
              </a:xfrm>
              <a:blipFill>
                <a:blip r:embed="rId3"/>
                <a:stretch>
                  <a:fillRect l="-916" t="-10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0C6A27-4407-3385-A362-6D18D6320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44</a:t>
            </a:fld>
            <a:endParaRPr lang="en-US" altLang="ko-KR"/>
          </a:p>
        </p:txBody>
      </p:sp>
      <p:pic>
        <p:nvPicPr>
          <p:cNvPr id="6" name="Picture">
            <a:extLst>
              <a:ext uri="{FF2B5EF4-FFF2-40B4-BE49-F238E27FC236}">
                <a16:creationId xmlns:a16="http://schemas.microsoft.com/office/drawing/2014/main" id="{F38CBC25-6856-694D-A471-5A69624A4633}"/>
              </a:ext>
            </a:extLst>
          </p:cNvPr>
          <p:cNvPicPr/>
          <p:nvPr/>
        </p:nvPicPr>
        <p:blipFill>
          <a:blip r:embed="rId4"/>
          <a:srcRect/>
          <a:stretch/>
        </p:blipFill>
        <p:spPr bwMode="auto">
          <a:xfrm>
            <a:off x="2627784" y="4573628"/>
            <a:ext cx="4813867" cy="213197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345609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F4F4C8-F0C0-9DA4-378A-0A5E439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3.2.4 </a:t>
            </a:r>
            <a:r>
              <a:rPr lang="zh-CN" altLang="en-US" b="1" dirty="0"/>
              <a:t>发射概率矩阵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EFDCF2-9462-64F6-13FD-DA97CD6AB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1476375"/>
            <a:ext cx="8755509" cy="4572000"/>
          </a:xfrm>
        </p:spPr>
        <p:txBody>
          <a:bodyPr/>
          <a:lstStyle/>
          <a:p>
            <a:pPr indent="342900">
              <a:lnSpc>
                <a:spcPct val="150000"/>
              </a:lnSpc>
            </a:pPr>
            <a:r>
              <a:rPr kumimoji="1" lang="zh-CN" altLang="en-US" sz="2400" dirty="0"/>
              <a:t>例：</a:t>
            </a:r>
            <a:r>
              <a:rPr kumimoji="1" lang="en" altLang="zh-CN" sz="2400" dirty="0"/>
              <a:t>j=1</a:t>
            </a:r>
            <a:r>
              <a:rPr kumimoji="1" lang="zh-CN" altLang="en-US" sz="2400" dirty="0"/>
              <a:t>表示字符集中的“阿” ，</a:t>
            </a:r>
            <a:r>
              <a:rPr kumimoji="1" lang="en" altLang="zh-CN" sz="2400" dirty="0"/>
              <a:t>p(x</a:t>
            </a:r>
            <a:r>
              <a:rPr kumimoji="1" lang="en" altLang="zh-CN" sz="2400" baseline="-25000" dirty="0"/>
              <a:t>1</a:t>
            </a:r>
            <a:r>
              <a:rPr kumimoji="1" lang="en" altLang="zh-CN" sz="2400" dirty="0"/>
              <a:t>=</a:t>
            </a:r>
            <a:r>
              <a:rPr kumimoji="1" lang="zh-CN" altLang="en-US" sz="2400" dirty="0"/>
              <a:t>阿</a:t>
            </a:r>
            <a:r>
              <a:rPr kumimoji="1" lang="en-US" altLang="zh-CN" sz="2400" dirty="0"/>
              <a:t>|</a:t>
            </a:r>
            <a:r>
              <a:rPr kumimoji="1" lang="en" altLang="zh-CN" sz="2400" dirty="0"/>
              <a:t>y=B)</a:t>
            </a:r>
            <a:r>
              <a:rPr kumimoji="1" lang="zh-CN" altLang="en-US" sz="2400" dirty="0"/>
              <a:t>对应 </a:t>
            </a:r>
            <a:r>
              <a:rPr kumimoji="1" lang="en-US" altLang="zh-CN" sz="2400" dirty="0"/>
              <a:t>B</a:t>
            </a:r>
            <a:r>
              <a:rPr kumimoji="1" lang="en-US" altLang="zh-CN" sz="2400" baseline="-25000" dirty="0"/>
              <a:t>11</a:t>
            </a:r>
          </a:p>
          <a:p>
            <a:pPr indent="342900">
              <a:lnSpc>
                <a:spcPct val="150000"/>
              </a:lnSpc>
            </a:pPr>
            <a:r>
              <a:rPr kumimoji="1" lang="zh-CN" altLang="en-US" sz="2400" dirty="0"/>
              <a:t>如果字符集大小为</a:t>
            </a:r>
            <a:r>
              <a:rPr kumimoji="1" lang="en-US" altLang="zh-CN" sz="2400" dirty="0"/>
              <a:t>1000</a:t>
            </a:r>
            <a:r>
              <a:rPr kumimoji="1" lang="zh-CN" altLang="en-US" sz="2400" dirty="0"/>
              <a:t>的话，则</a:t>
            </a:r>
            <a:r>
              <a:rPr kumimoji="1" lang="en" altLang="zh-CN" sz="2400" dirty="0"/>
              <a:t>B</a:t>
            </a:r>
            <a:r>
              <a:rPr kumimoji="1" lang="zh-CN" altLang="en-US" sz="2400" dirty="0"/>
              <a:t>就是一个</a:t>
            </a:r>
            <a:r>
              <a:rPr kumimoji="1" lang="en-US" altLang="zh-CN" sz="2400" dirty="0"/>
              <a:t>4</a:t>
            </a:r>
            <a:r>
              <a:rPr kumimoji="1" lang="en" altLang="zh-CN" sz="2400" dirty="0"/>
              <a:t>x1000</a:t>
            </a:r>
            <a:r>
              <a:rPr kumimoji="1" lang="zh-CN" altLang="en-US" sz="2400" dirty="0"/>
              <a:t>的矩阵 </a:t>
            </a:r>
            <a:endParaRPr kumimoji="1" lang="en-US" altLang="zh-CN" sz="2400" dirty="0"/>
          </a:p>
          <a:p>
            <a:pPr indent="342900">
              <a:lnSpc>
                <a:spcPct val="150000"/>
              </a:lnSpc>
            </a:pPr>
            <a:r>
              <a:rPr lang="zh-CN" altLang="en-US" sz="2400" dirty="0"/>
              <a:t>中文分词意义：有些字符构词时的位置比较固定。比如作为词首，不容易观测到</a:t>
            </a:r>
            <a:r>
              <a:rPr lang="en-US" altLang="zh-CN" sz="2400" dirty="0"/>
              <a:t>(</a:t>
            </a:r>
            <a:r>
              <a:rPr lang="zh-CN" altLang="en-US" sz="2400" dirty="0"/>
              <a:t>发射出</a:t>
            </a:r>
            <a:r>
              <a:rPr lang="en-US" altLang="zh-CN" sz="2400" dirty="0"/>
              <a:t>)</a:t>
            </a:r>
            <a:r>
              <a:rPr lang="zh-CN" altLang="en-US" sz="2400" dirty="0"/>
              <a:t>“忑”，“忑”一般作为“忐忑”的词尾出现</a:t>
            </a:r>
            <a:endParaRPr lang="en-US" altLang="zh-CN" sz="2400" dirty="0"/>
          </a:p>
          <a:p>
            <a:pPr indent="342900">
              <a:lnSpc>
                <a:spcPct val="150000"/>
              </a:lnSpc>
            </a:pPr>
            <a:r>
              <a:rPr lang="zh-CN" altLang="en-US" sz="2400" dirty="0"/>
              <a:t>通过赋予</a:t>
            </a:r>
            <a:r>
              <a:rPr lang="en" altLang="zh-CN" sz="2400" dirty="0"/>
              <a:t>p(x</a:t>
            </a:r>
            <a:r>
              <a:rPr lang="en" altLang="zh-CN" sz="2400" baseline="-25000" dirty="0"/>
              <a:t>1</a:t>
            </a:r>
            <a:r>
              <a:rPr lang="en" altLang="zh-CN" sz="2400" dirty="0"/>
              <a:t>=</a:t>
            </a:r>
            <a:r>
              <a:rPr lang="zh-CN" altLang="en-US" sz="2400" dirty="0"/>
              <a:t>忑</a:t>
            </a:r>
            <a:r>
              <a:rPr lang="en-US" altLang="zh-CN" sz="2400" dirty="0"/>
              <a:t>|</a:t>
            </a:r>
            <a:r>
              <a:rPr lang="en" altLang="zh-CN" sz="2400" dirty="0"/>
              <a:t>y=B)</a:t>
            </a:r>
            <a:r>
              <a:rPr lang="zh-CN" altLang="en-US" sz="2400" dirty="0"/>
              <a:t>较低的概率，隐马可夫模型可以有效地防止“忐忑”被错误切开</a:t>
            </a:r>
          </a:p>
          <a:p>
            <a:endParaRPr kumimoji="1" lang="zh-CN" altLang="en-US" sz="2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3AC84D-5D7A-A52B-1782-7236D0330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904105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74740D-4C96-DE2B-2604-E4474C379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b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用五元组</a:t>
            </a:r>
            <a:r>
              <a:rPr lang="en-US" altLang="zh-CN" sz="2800" b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(S,V,A,B,</a:t>
            </a:r>
            <a:r>
              <a:rPr lang="el-GR" altLang="zh-CN" sz="2800" b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π)</a:t>
            </a:r>
            <a:r>
              <a:rPr lang="zh-CN" altLang="en-US" sz="28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或三元组</a:t>
            </a:r>
            <a:r>
              <a:rPr lang="en-US" altLang="zh-CN" sz="28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800" b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A,B,</a:t>
            </a:r>
            <a:r>
              <a:rPr lang="el-GR" altLang="zh-CN" sz="2800" b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π)</a:t>
            </a:r>
            <a:r>
              <a:rPr lang="zh-CN" altLang="en-US" sz="2800" b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描述</a:t>
            </a:r>
            <a:r>
              <a:rPr lang="en-US" altLang="zh-CN" sz="2800" b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HMM</a:t>
            </a:r>
            <a:endParaRPr kumimoji="1" lang="zh-CN" altLang="en-US" sz="2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F80D509-C540-0972-0670-F84516F7D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46</a:t>
            </a:fld>
            <a:endParaRPr lang="en-US" altLang="ko-KR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074D5CC8-A6C5-2C7E-1FEA-23A6EB30B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698465"/>
              </p:ext>
            </p:extLst>
          </p:nvPr>
        </p:nvGraphicFramePr>
        <p:xfrm>
          <a:off x="467544" y="1536069"/>
          <a:ext cx="8364668" cy="4485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1673">
                  <a:extLst>
                    <a:ext uri="{9D8B030D-6E8A-4147-A177-3AD203B41FA5}">
                      <a16:colId xmlns:a16="http://schemas.microsoft.com/office/drawing/2014/main" val="3012329801"/>
                    </a:ext>
                  </a:extLst>
                </a:gridCol>
                <a:gridCol w="3910855">
                  <a:extLst>
                    <a:ext uri="{9D8B030D-6E8A-4147-A177-3AD203B41FA5}">
                      <a16:colId xmlns:a16="http://schemas.microsoft.com/office/drawing/2014/main" val="2181955748"/>
                    </a:ext>
                  </a:extLst>
                </a:gridCol>
                <a:gridCol w="3612140">
                  <a:extLst>
                    <a:ext uri="{9D8B030D-6E8A-4147-A177-3AD203B41FA5}">
                      <a16:colId xmlns:a16="http://schemas.microsoft.com/office/drawing/2014/main" val="1360397803"/>
                    </a:ext>
                  </a:extLst>
                </a:gridCol>
              </a:tblGrid>
              <a:tr h="70992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参数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实例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265192"/>
                  </a:ext>
                </a:extLst>
              </a:tr>
              <a:tr h="7099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</a:t>
                      </a:r>
                      <a:endParaRPr lang="zh-CN" altLang="en-US" sz="2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状态集合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盒子集合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486723"/>
                  </a:ext>
                </a:extLst>
              </a:tr>
              <a:tr h="7099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</a:t>
                      </a:r>
                      <a:endParaRPr lang="zh-CN" altLang="en-US" sz="2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每个状态可能的观察值集合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彩球颜色值集合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4203499"/>
                  </a:ext>
                </a:extLst>
              </a:tr>
              <a:tr h="7099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</a:t>
                      </a:r>
                      <a:endParaRPr lang="zh-CN" altLang="en-US" sz="2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状态转移概率矩阵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在选择某个盒子的前提下，选择另一个盒子的概率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8074749"/>
                  </a:ext>
                </a:extLst>
              </a:tr>
              <a:tr h="7099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B</a:t>
                      </a:r>
                      <a:endParaRPr lang="zh-CN" altLang="en-US" sz="2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发射概率矩阵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每个盒子的彩球颜色分布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7767345"/>
                  </a:ext>
                </a:extLst>
              </a:tr>
              <a:tr h="7099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π</a:t>
                      </a:r>
                      <a:endParaRPr lang="zh-CN" altLang="en-US" sz="2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初始状态空间的概率向量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初始时选择某个盒子的概率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649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59149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.2.5 </a:t>
            </a:r>
            <a:r>
              <a:rPr lang="zh-CN" altLang="en-US" b="1" dirty="0"/>
              <a:t>隐马尔可夫模型的三个基本用法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257175" indent="-257175">
                  <a:spcAft>
                    <a:spcPts val="750"/>
                  </a:spcAft>
                  <a:buFont typeface="+mj-lt"/>
                  <a:buAutoNum type="arabicParenR"/>
                </a:pP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样本生成问题：给定模型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=(</m:t>
                    </m:r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𝝅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𝑨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𝑩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，生成满足模型约束的样本，即一系列观测序列及其对应的状态序列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𝒚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d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。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257175" indent="-257175">
                  <a:spcAft>
                    <a:spcPts val="750"/>
                  </a:spcAft>
                  <a:buFont typeface="+mj-lt"/>
                  <a:buAutoNum type="arabicParenR"/>
                </a:pP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模型训练问题：给定训练集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𝒚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d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，估计模型参数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=(</m:t>
                    </m:r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𝝅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𝑨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𝑩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257175" indent="-257175">
                  <a:spcAft>
                    <a:spcPts val="750"/>
                  </a:spcAft>
                  <a:buFont typeface="+mj-lt"/>
                  <a:buAutoNum type="arabicParenR"/>
                </a:pP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序列预测问题：已知模型参数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=(</m:t>
                    </m:r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𝝅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𝑨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𝑩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，给定观测序列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𝒙</m:t>
                    </m:r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，求最可能的状态序列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𝒚</m:t>
                    </m:r>
                  </m:oMath>
                </a14:m>
                <a:endParaRPr lang="en-US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529" t="-1939" r="-6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E0C7524-CFBA-D02F-5417-00991EC64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788212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r>
              <a:rPr lang="en-US" dirty="0"/>
              <a:t>.3</a:t>
            </a:r>
            <a:r>
              <a:rPr lang="zh-CN" altLang="en-US" dirty="0"/>
              <a:t>隐马尔可夫模型的样本生成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>
                  <a:spcAft>
                    <a:spcPts val="750"/>
                  </a:spcAft>
                </a:pPr>
                <a:r>
                  <a:rPr lang="en-US" altLang="zh-CN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3.3.1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案例</a:t>
                </a:r>
                <a:r>
                  <a:rPr lang="en-US" altLang="zh-CN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——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医疗诊断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spcAft>
                    <a:spcPts val="750"/>
                  </a:spcAft>
                </a:pP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某医院招标开发</a:t>
                </a:r>
                <a:r>
                  <a:rPr 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“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智能</a:t>
                </a:r>
                <a:r>
                  <a:rPr 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”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医疗诊断系统，用来辅助感冒诊断。已知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>
                  <a:spcAft>
                    <a:spcPts val="750"/>
                  </a:spcAft>
                </a:pPr>
                <a:r>
                  <a:rPr 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①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来诊者只有两种状态：要么健康，要么发烧。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>
                  <a:spcAft>
                    <a:spcPts val="750"/>
                  </a:spcAft>
                </a:pPr>
                <a:r>
                  <a:rPr 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②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来诊者不确定自己到底是哪种状态，只能回答感觉头晕、体寒或正常。医院认为，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>
                  <a:spcAft>
                    <a:spcPts val="750"/>
                  </a:spcAft>
                </a:pPr>
                <a:r>
                  <a:rPr 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③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感冒这种病，只跟病人前一天的状态有关，并且，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>
                  <a:spcAft>
                    <a:spcPts val="750"/>
                  </a:spcAft>
                </a:pPr>
                <a:r>
                  <a:rPr 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④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当天的病情决定当天的身体感觉。有位来诊者的病历卡上完整地记录了最近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天的身体感受（头晕、体寒或正常），请预测这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天的身体状态（健康或发烧）</a:t>
                </a:r>
                <a:endParaRPr lang="en-US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91" t="-3361" r="-51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C07249-4D58-7000-B293-1B84DF6F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551064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>
            <a:extLst>
              <a:ext uri="{FF2B5EF4-FFF2-40B4-BE49-F238E27FC236}">
                <a16:creationId xmlns:a16="http://schemas.microsoft.com/office/drawing/2014/main" id="{884CD11B-7B57-3F45-85C5-D33513DBC4A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2411760" y="1827162"/>
            <a:ext cx="5744666" cy="422121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r>
              <a:rPr lang="en-US" dirty="0"/>
              <a:t>.3.1 </a:t>
            </a:r>
            <a:r>
              <a:rPr lang="zh-CN" altLang="en-US" dirty="0"/>
              <a:t>案例</a:t>
            </a:r>
            <a:r>
              <a:rPr lang="en-US" dirty="0"/>
              <a:t>——</a:t>
            </a:r>
            <a:r>
              <a:rPr lang="zh-CN" altLang="en-US" dirty="0"/>
              <a:t>医疗诊断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17830-F7E2-4249-9970-B84143D4A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750"/>
              </a:spcAft>
            </a:pPr>
            <a:r>
              <a:rPr lang="zh-CN" altLang="en-US" dirty="0"/>
              <a:t>感冒发病的规律</a:t>
            </a:r>
            <a:endParaRPr lang="en-US" dirty="0">
              <a:latin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40EB53-8A64-939A-9527-143D003EA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49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69255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r>
              <a:rPr lang="en-US" b="1" dirty="0"/>
              <a:t>.1.1 </a:t>
            </a:r>
            <a:r>
              <a:rPr lang="zh-CN" altLang="en-US" b="1" dirty="0"/>
              <a:t>序列标注与中文分词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中文分词转化为标注集为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{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的序列标注问题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70" t="-11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9E0FCA-4022-8DA7-2719-E8CEA349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</a:t>
            </a:fld>
            <a:endParaRPr lang="en-US" altLang="ko-KR"/>
          </a:p>
        </p:txBody>
      </p:sp>
      <p:pic>
        <p:nvPicPr>
          <p:cNvPr id="8" name="Picture">
            <a:extLst>
              <a:ext uri="{FF2B5EF4-FFF2-40B4-BE49-F238E27FC236}">
                <a16:creationId xmlns:a16="http://schemas.microsoft.com/office/drawing/2014/main" id="{97DD376C-5564-F241-9D61-04690D1B44B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1763688" y="2564904"/>
            <a:ext cx="6107363" cy="345638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257019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.3.2 </a:t>
            </a:r>
            <a:r>
              <a:rPr lang="zh-CN" altLang="en-US" b="1" dirty="0"/>
              <a:t>样本生成算法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47278" y="1422400"/>
                <a:ext cx="8249443" cy="4767808"/>
              </a:xfrm>
            </p:spPr>
            <p:txBody>
              <a:bodyPr>
                <a:noAutofit/>
              </a:bodyPr>
              <a:lstStyle/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考虑长度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的样本序列，它的生成过程就是沿着隐马尔可夫链走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步：</a:t>
                </a:r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00075" lvl="1" indent="-257175">
                  <a:spcAft>
                    <a:spcPts val="750"/>
                  </a:spcAft>
                  <a:buFont typeface="+mj-lt"/>
                  <a:buAutoNum type="arabicParenR"/>
                </a:pPr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根据初始状态概率向量采样第一个时刻的状态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∼</m:t>
                    </m:r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𝝅</m:t>
                    </m:r>
                  </m:oMath>
                </a14:m>
                <a:endPara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00075" lvl="1" indent="-257175">
                  <a:spcAft>
                    <a:spcPts val="750"/>
                  </a:spcAft>
                  <a:buFont typeface="+mj-lt"/>
                  <a:buAutoNum type="arabicParenR"/>
                </a:pPr>
                <a14:m>
                  <m:oMath xmlns:m="http://schemas.openxmlformats.org/officeDocument/2006/math">
                    <m:r>
                      <a:rPr lang="zh-CN" altLang="en-US" sz="2400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采样结束得到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后，根据状态转移概率矩阵第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行的概率向量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𝑨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,: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采样下一时刻的状态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  <m:r>
                      <a:rPr lang="en-US" sz="2400" i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∼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𝑨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,:</m:t>
                        </m:r>
                      </m:sub>
                    </m:sSub>
                  </m:oMath>
                </a14:m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00075" lvl="1" indent="-257175">
                  <a:spcAft>
                    <a:spcPts val="750"/>
                  </a:spcAft>
                  <a:buFont typeface="+mj-lt"/>
                  <a:buAutoNum type="arabicParenR"/>
                </a:pPr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对每个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，根据发射概率矩阵的第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𝐁</m:t>
                        </m:r>
                      </m:e>
                      <m:sub>
                        <m:r>
                          <a:rPr lang="en-US" sz="2400" b="1" i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𝐢</m:t>
                        </m:r>
                        <m:r>
                          <a:rPr lang="en-US" sz="2400" b="1" i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,: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采样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∼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𝑩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,:</m:t>
                        </m:r>
                      </m:sub>
                    </m:sSub>
                  </m:oMath>
                </a14:m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00075" lvl="1" indent="-257175">
                  <a:spcAft>
                    <a:spcPts val="750"/>
                  </a:spcAft>
                  <a:buFont typeface="+mj-lt"/>
                  <a:buAutoNum type="arabicParenR"/>
                </a:pPr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重复步骤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2)</a:t>
                </a:r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共计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−1</m:t>
                    </m:r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次，重复步骤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3)</a:t>
                </a:r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共计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次，输出序列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𝒙</m:t>
                    </m:r>
                  </m:oMath>
                </a14:m>
                <a:r>
                  <a:rPr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与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𝒚</m:t>
                    </m:r>
                  </m:oMath>
                </a14:m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7278" y="1422400"/>
                <a:ext cx="8249443" cy="4767808"/>
              </a:xfrm>
              <a:blipFill>
                <a:blip r:embed="rId3"/>
                <a:stretch>
                  <a:fillRect l="-1077" t="-796" r="-7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10E7E1F-95EA-4BF6-71D1-DB3185BEB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160841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.4 </a:t>
            </a:r>
            <a:r>
              <a:rPr lang="zh-CN" altLang="en-US" b="1" dirty="0"/>
              <a:t>隐马尔可夫模型的训练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1887" y="1415651"/>
                <a:ext cx="7886700" cy="2301381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假设训练样本都是有标注的数据，都记录了隐状态</a:t>
                </a:r>
                <a:r>
                  <a:rPr lang="en-US" altLang="zh-CN" sz="2400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zh-CN" altLang="en-US" sz="2400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，利用监督学习来估计模型的参数 </a:t>
                </a:r>
                <a:endParaRPr lang="en-US" altLang="zh-CN" sz="2400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利用极大似然法来估计</a:t>
                </a:r>
                <a:r>
                  <a:rPr lang="zh-CN" altLang="en-US" sz="2400" b="1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隐马尔可夫模型</a:t>
                </a:r>
                <a:r>
                  <a:rPr lang="zh-CN" altLang="en-US" sz="2400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的参数</a:t>
                </a:r>
                <a:endParaRPr lang="en-US" altLang="zh-CN" sz="2400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b="1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隐马尔可夫模型</a:t>
                </a:r>
                <a:r>
                  <a:rPr lang="zh-CN" altLang="en-US" sz="2400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参数指的就是三元组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𝝅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𝑨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sz="2400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𝑩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1887" y="1415651"/>
                <a:ext cx="7886700" cy="2301381"/>
              </a:xfrm>
              <a:blipFill>
                <a:blip r:embed="rId3"/>
                <a:stretch>
                  <a:fillRect l="-965" t="-219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A38B77-0A80-1E63-4089-65607A12D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51</a:t>
            </a:fld>
            <a:endParaRPr lang="en-US" altLang="ko-K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8802D17-F0CF-6BDA-9FD1-47256C48E4F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71887" y="3717032"/>
                <a:ext cx="7886700" cy="2232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lvl1pPr marL="342900" indent="-3429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25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6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 marL="0" indent="0">
                  <a:spcBef>
                    <a:spcPts val="675"/>
                  </a:spcBef>
                  <a:spcAft>
                    <a:spcPts val="675"/>
                  </a:spcAft>
                  <a:buFont typeface="Wingdings" pitchFamily="2" charset="2"/>
                  <a:buNone/>
                </a:pPr>
                <a:r>
                  <a:rPr lang="zh-CN" altLang="en-US" sz="2400" b="1" kern="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初始状态概率向量的估计</a:t>
                </a:r>
                <a:endParaRPr lang="en-US" altLang="zh-CN" sz="24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统计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的所有取值的频次记作</a:t>
                </a:r>
                <a14:m>
                  <m:oMath xmlns:m="http://schemas.openxmlformats.org/officeDocument/2006/math">
                    <m:r>
                      <a:rPr lang="en-US" sz="2400" b="1" i="1" ker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𝒄</m:t>
                    </m:r>
                    <m:r>
                      <a:rPr lang="en-US" altLang="zh-CN" sz="2400" b="1" i="1" kern="0" baseline="-250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𝟏</m:t>
                    </m:r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，然后归一化：</a:t>
                </a:r>
                <a:endParaRPr lang="en-US" sz="24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35"/>
                  </a:spcBef>
                  <a:spcAft>
                    <a:spcPts val="135"/>
                  </a:spcAft>
                  <a:buFont typeface="Wingdings" pitchFamily="2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groupChr>
                            <m:groupChrPr>
                              <m:chr m:val="̂"/>
                              <m:pos m:val="top"/>
                              <m:vertJc m:val="bot"/>
                              <m:ctrlPr>
                                <a:rPr lang="en-US" sz="2400" i="1" kern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groupChrPr>
                            <m:e>
                              <m:r>
                                <a:rPr lang="en-US" sz="2400" b="1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𝝅</m:t>
                              </m:r>
                            </m:e>
                          </m:groupChr>
                        </m:e>
                        <m:sub>
                          <m:r>
                            <a:rPr lang="en-US" sz="24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𝒄</m:t>
                              </m:r>
                            </m:e>
                            <m:sub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limLoc m:val="undOvr"/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𝒄</m:t>
                                  </m:r>
                                </m:e>
                                <m:sub>
                                  <m:r>
                                    <a:rPr lang="en-US" sz="24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   </m:t>
                      </m:r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=1,2,⋯,</m:t>
                      </m:r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𝑁</m:t>
                      </m:r>
                    </m:oMath>
                  </m:oMathPara>
                </a14:m>
                <a:endParaRPr lang="en-US" sz="24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8802D17-F0CF-6BDA-9FD1-47256C48E4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1887" y="3717032"/>
                <a:ext cx="7886700" cy="2232248"/>
              </a:xfrm>
              <a:prstGeom prst="rect">
                <a:avLst/>
              </a:prstGeom>
              <a:blipFill>
                <a:blip r:embed="rId4"/>
                <a:stretch>
                  <a:fillRect l="-1125" t="-2260" b="-2146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686650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5B9D522-2831-C29E-084C-640DC23C7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52</a:t>
            </a:fld>
            <a:endParaRPr lang="en-US" altLang="ko-K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4D280C5A-86E4-5A54-BC62-BD7C74B87EB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28650" y="692696"/>
                <a:ext cx="7886700" cy="60129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lvl1pPr marL="342900" indent="-3429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25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6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latinLnBrk="1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5146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fontAlgn="base" latinLnBrk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l"/>
                  <a:defRPr kumimoji="1" sz="1300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 marL="0" indent="0">
                  <a:spcBef>
                    <a:spcPts val="135"/>
                  </a:spcBef>
                  <a:spcAft>
                    <a:spcPts val="135"/>
                  </a:spcAft>
                  <a:buFont typeface="Wingdings" pitchFamily="2" charset="2"/>
                  <a:buNone/>
                </a:pPr>
                <a:r>
                  <a:rPr lang="zh-CN" altLang="en-US" sz="2800" b="1" kern="0" dirty="0"/>
                  <a:t>转移概率矩阵的估计</a:t>
                </a:r>
                <a:endParaRPr lang="en-US" altLang="zh-CN" sz="28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135"/>
                  </a:spcBef>
                  <a:spcAft>
                    <a:spcPts val="135"/>
                  </a:spcAft>
                </a:pPr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记样本序列在时刻</a:t>
                </a:r>
                <a14:m>
                  <m:oMath xmlns:m="http://schemas.openxmlformats.org/officeDocument/2006/math">
                    <m:r>
                      <a:rPr lang="en-US" sz="2400" i="1" ker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处于状态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，时刻</a:t>
                </a:r>
                <a14:m>
                  <m:oMath xmlns:m="http://schemas.openxmlformats.org/officeDocument/2006/math">
                    <m:r>
                      <a:rPr lang="en-US" sz="2400" i="1" ker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400" i="1" ker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</m:t>
                    </m:r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转移到状态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sz="2400" i="1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统计这样的转移频次计入矩阵元素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𝑨</m:t>
                        </m:r>
                      </m:e>
                      <m:sub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altLang="zh-CN" sz="24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根据极大似然估计，从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的转移概率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可估计为矩阵第</a:t>
                </a:r>
                <a14:m>
                  <m:oMath xmlns:m="http://schemas.openxmlformats.org/officeDocument/2006/math">
                    <m:r>
                      <a:rPr lang="en-US" sz="2400" i="1" ker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行频次的归一化：</a:t>
                </a:r>
                <a:endParaRPr lang="en-US" sz="2400" i="1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35"/>
                  </a:spcBef>
                  <a:spcAft>
                    <a:spcPts val="135"/>
                  </a:spcAft>
                  <a:buFont typeface="Wingdings" pitchFamily="2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groupChr>
                            <m:groupChrPr>
                              <m:chr m:val="̂"/>
                              <m:pos m:val="top"/>
                              <m:vertJc m:val="bot"/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groupChrPr>
                            <m:e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</m:groupChr>
                        </m:e>
                        <m:sub>
                          <m:r>
                            <a:rPr lang="en-US" sz="24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sz="24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sz="24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𝑨</m:t>
                              </m:r>
                            </m:e>
                            <m:sub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limLoc m:val="undOvr"/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𝑨</m:t>
                                  </m:r>
                                </m:e>
                                <m:sub>
                                  <m:r>
                                    <a:rPr lang="en-US" sz="24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   </m:t>
                      </m:r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𝑗</m:t>
                      </m:r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=1,2,⋯,</m:t>
                      </m:r>
                      <m:r>
                        <a:rPr lang="en-US" sz="24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𝑁</m:t>
                      </m:r>
                    </m:oMath>
                  </m:oMathPara>
                </a14:m>
                <a:endParaRPr lang="en-US" sz="24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675"/>
                  </a:spcBef>
                  <a:spcAft>
                    <a:spcPts val="675"/>
                  </a:spcAft>
                  <a:buFont typeface="Wingdings" pitchFamily="2" charset="2"/>
                  <a:buNone/>
                </a:pPr>
                <a:r>
                  <a:rPr lang="zh-CN" altLang="en-US" sz="2800" b="1" kern="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发射概率矩阵的估计</a:t>
                </a:r>
                <a:endParaRPr lang="en-US" altLang="zh-CN" sz="28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675"/>
                  </a:spcBef>
                  <a:spcAft>
                    <a:spcPts val="675"/>
                  </a:spcAft>
                </a:pPr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统计样本中状态为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且观测为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x</m:t>
                        </m:r>
                      </m:e>
                      <m:sub>
                        <m: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的频次，计入矩阵元素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𝑩</m:t>
                        </m:r>
                      </m:e>
                      <m:sub>
                        <m: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，则状态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发射观测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x</m:t>
                        </m:r>
                      </m:e>
                      <m:sub>
                        <m:r>
                          <a:rPr lang="en-US" altLang="zh-CN" sz="2400" i="1" ker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2400" kern="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的概率估计为：</a:t>
                </a:r>
                <a:endParaRPr lang="en-US" altLang="zh-CN" sz="24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35"/>
                  </a:spcBef>
                  <a:spcAft>
                    <a:spcPts val="135"/>
                  </a:spcAft>
                  <a:buFont typeface="Wingdings" pitchFamily="2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groupChr>
                            <m:groupChrPr>
                              <m:chr m:val="̂"/>
                              <m:pos m:val="top"/>
                              <m:vertJc m:val="bot"/>
                              <m:ctrlP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groupChrPr>
                            <m:e>
                              <m: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</m:e>
                          </m:groupChr>
                        </m:e>
                        <m:sub>
                          <m:r>
                            <a:rPr lang="en-US" altLang="zh-CN" sz="20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CN" sz="20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i="1" ker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1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𝑩</m:t>
                              </m:r>
                            </m:e>
                            <m:sub>
                              <m: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limLoc m:val="undOvr"/>
                              <m:ctrlP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2000" i="1" ker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sz="20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1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𝑩</m:t>
                                  </m:r>
                                </m:e>
                                <m:sub>
                                  <m:r>
                                    <a:rPr lang="en-US" altLang="zh-CN" sz="20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20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2000" i="1" ker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  <m:r>
                        <a:rPr lang="en-US" altLang="zh-CN" sz="20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   </m:t>
                      </m:r>
                      <m:r>
                        <a:rPr lang="en-US" altLang="zh-CN" sz="20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r>
                        <a:rPr lang="en-US" altLang="zh-CN" sz="20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=1,2,⋯,</m:t>
                      </m:r>
                      <m:r>
                        <a:rPr lang="en-US" altLang="zh-CN" sz="20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𝑁</m:t>
                      </m:r>
                      <m:r>
                        <a:rPr lang="en-US" altLang="zh-CN" sz="20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;</m:t>
                      </m:r>
                      <m:r>
                        <a:rPr lang="en-US" altLang="zh-CN" sz="20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𝑗</m:t>
                      </m:r>
                      <m:r>
                        <a:rPr lang="en-US" altLang="zh-CN" sz="20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=1,2,⋯,</m:t>
                      </m:r>
                      <m:r>
                        <a:rPr lang="en-US" altLang="zh-CN" sz="2000" i="1" ker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𝑀</m:t>
                      </m:r>
                    </m:oMath>
                  </m:oMathPara>
                </a14:m>
                <a:endParaRPr lang="en-US" altLang="zh-CN" sz="2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4D280C5A-86E4-5A54-BC62-BD7C74B87E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28650" y="692696"/>
                <a:ext cx="7886700" cy="6012904"/>
              </a:xfrm>
              <a:prstGeom prst="rect">
                <a:avLst/>
              </a:prstGeom>
              <a:blipFill>
                <a:blip r:embed="rId3"/>
                <a:stretch>
                  <a:fillRect l="-1608" t="-1055" r="-322" b="-421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12183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9FE449-7475-91A7-8A41-F158D00FE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53</a:t>
            </a:fld>
            <a:endParaRPr lang="en-US" altLang="ko-KR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46BD1FA5-06BC-3F76-CA41-F38701AA0AF3}"/>
              </a:ext>
            </a:extLst>
          </p:cNvPr>
          <p:cNvSpPr txBox="1">
            <a:spLocks/>
          </p:cNvSpPr>
          <p:nvPr/>
        </p:nvSpPr>
        <p:spPr bwMode="auto">
          <a:xfrm>
            <a:off x="467544" y="1177054"/>
            <a:ext cx="3444954" cy="53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25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、我 爱 吉林大学   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、吉林大学 真 好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、我 喜欢 学习 计算机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、长春 空气 很 好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、我 爱 吉林 长春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、我 爱 长发 飘飘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</a:p>
          <a:p>
            <a:pPr marL="0" indent="0">
              <a:buNone/>
            </a:pP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CN" altLang="en-US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6313523-4E13-443E-491B-3DC01F80CA19}"/>
              </a:ext>
            </a:extLst>
          </p:cNvPr>
          <p:cNvSpPr txBox="1"/>
          <p:nvPr/>
        </p:nvSpPr>
        <p:spPr>
          <a:xfrm>
            <a:off x="467544" y="69269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练习：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FDAB40B-AF35-F6CC-287F-36B1975BB8B1}"/>
                  </a:ext>
                </a:extLst>
              </p:cNvPr>
              <p:cNvSpPr txBox="1"/>
              <p:nvPr/>
            </p:nvSpPr>
            <p:spPr>
              <a:xfrm>
                <a:off x="3695767" y="1092806"/>
                <a:ext cx="5417514" cy="52750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状态集合</a:t>
                </a:r>
                <a:r>
                  <a:rPr kumimoji="1" lang="en-US" altLang="zh-CN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S=</a:t>
                </a:r>
                <a:r>
                  <a:rPr lang="en-US" altLang="zh-CN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{B,M,E,S}</a:t>
                </a:r>
              </a:p>
              <a:p>
                <a:r>
                  <a:rPr kumimoji="1" lang="zh-CN" altLang="en-US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观测集合</a:t>
                </a:r>
                <a:r>
                  <a:rPr kumimoji="1" lang="en-US" altLang="zh-CN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O=</a:t>
                </a:r>
                <a:r>
                  <a:rPr lang="en-US" altLang="zh-CN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{</a:t>
                </a:r>
                <a:r>
                  <a:rPr lang="zh-CN" altLang="en-US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我，爱，吉，林，</a:t>
                </a:r>
                <a:endParaRPr lang="en-US" altLang="zh-CN" sz="20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en-US" altLang="zh-CN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…,</a:t>
                </a:r>
                <a:r>
                  <a:rPr lang="zh-CN" altLang="en-US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飘</a:t>
                </a:r>
                <a:r>
                  <a:rPr lang="en-US" altLang="zh-CN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}</a:t>
                </a:r>
                <a:r>
                  <a:rPr lang="zh-CN" altLang="en-US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    （所有汉字）</a:t>
                </a:r>
                <a:endParaRPr lang="en-US" altLang="zh-CN" sz="20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kumimoji="1" lang="zh-CN" altLang="en-US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初始状态概率向量</a:t>
                </a:r>
                <a:r>
                  <a:rPr kumimoji="1" lang="en-US" altLang="zh-CN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π=[1/3,0,0,2/3]</a:t>
                </a:r>
              </a:p>
              <a:p>
                <a:r>
                  <a:rPr kumimoji="1" lang="zh-CN" altLang="en-US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状态转移概率矩阵</a:t>
                </a:r>
                <a:r>
                  <a:rPr kumimoji="1" lang="en-US" altLang="zh-CN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</a:t>
                </a:r>
                <a:r>
                  <a:rPr kumimoji="1" lang="zh-CN" altLang="en-US" sz="20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：</a:t>
                </a:r>
                <a:endParaRPr kumimoji="1" lang="en-US" altLang="zh-CN" sz="20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2000" i="1" dirty="0" smtClean="0">
                          <a:latin typeface="Cambria Math" panose="02040503050406030204" pitchFamily="18" charset="0"/>
                          <a:ea typeface="Microsoft YaHei" panose="020B0503020204020204" pitchFamily="34" charset="-122"/>
                        </a:rPr>
                        <m:t>𝐴</m:t>
                      </m:r>
                      <m:r>
                        <a:rPr kumimoji="1" lang="en-US" altLang="zh-CN" sz="2000" b="0" i="1" dirty="0" smtClean="0">
                          <a:latin typeface="Cambria Math" panose="02040503050406030204" pitchFamily="18" charset="0"/>
                          <a:ea typeface="Microsoft YaHei" panose="020B0503020204020204" pitchFamily="34" charset="-122"/>
                        </a:rPr>
                        <m:t>=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kumimoji="1" lang="en-US" altLang="zh-CN" sz="2000" b="0" i="1" dirty="0" smtClean="0">
                              <a:latin typeface="Cambria Math" panose="02040503050406030204" pitchFamily="18" charset="0"/>
                              <a:ea typeface="Microsoft YaHei" panose="020B0503020204020204" pitchFamily="34" charset="-122"/>
                            </a:rPr>
                          </m:ctrlPr>
                        </m:mPr>
                        <m:m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kumimoji="1" lang="en-US" altLang="zh-CN" sz="2000" b="0" i="1" dirty="0" smtClean="0">
                                    <a:latin typeface="Cambria Math" panose="02040503050406030204" pitchFamily="18" charset="0"/>
                                    <a:ea typeface="Microsoft YaHei" panose="020B0503020204020204" pitchFamily="34" charset="-122"/>
                                  </a:rPr>
                                </m:ctrlPr>
                              </m:mP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kumimoji="1" lang="en-US" altLang="zh-CN" sz="2000" b="0" i="1" dirty="0" smtClean="0">
                                          <a:latin typeface="Cambria Math" panose="02040503050406030204" pitchFamily="18" charset="0"/>
                                          <a:ea typeface="Microsoft YaHei" panose="020B0503020204020204" pitchFamily="34" charset="-122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kumimoji="1" lang="zh-CN" altLang="en-US" sz="2000" b="0" i="1" dirty="0" smtClean="0">
                                            <a:latin typeface="Cambria Math" panose="02040503050406030204" pitchFamily="18" charset="0"/>
                                            <a:ea typeface="Microsoft YaHei" panose="020B0503020204020204" pitchFamily="34" charset="-122"/>
                                          </a:rPr>
                                          <m:t> </m:t>
                                        </m:r>
                                        <m:r>
                                          <a:rPr kumimoji="1" lang="zh-CN" altLang="en-US" sz="2000" b="0" i="1" dirty="0" smtClean="0">
                                            <a:latin typeface="Cambria Math" panose="02040503050406030204" pitchFamily="18" charset="0"/>
                                            <a:ea typeface="Microsoft YaHei" panose="020B0503020204020204" pitchFamily="34" charset="-122"/>
                                          </a:rPr>
                                          <m:t>                 </m:t>
                                        </m:r>
                                        <m:r>
                                          <m:rPr>
                                            <m:brk m:alnAt="7"/>
                                          </m:rPr>
                                          <a:rPr kumimoji="1" lang="en-US" altLang="zh-CN" sz="2000" b="0" i="1" dirty="0" smtClean="0">
                                            <a:latin typeface="Cambria Math" panose="02040503050406030204" pitchFamily="18" charset="0"/>
                                            <a:ea typeface="Microsoft YaHei" panose="020B0503020204020204" pitchFamily="34" charset="-122"/>
                                          </a:rPr>
                                          <m:t>𝐵</m:t>
                                        </m:r>
                                      </m:e>
                                      <m:e>
                                        <m:r>
                                          <a:rPr kumimoji="1" lang="zh-CN" altLang="en-US" sz="2000" b="0" i="1" dirty="0" smtClean="0">
                                            <a:latin typeface="Cambria Math" panose="02040503050406030204" pitchFamily="18" charset="0"/>
                                            <a:ea typeface="Microsoft YaHei" panose="020B0503020204020204" pitchFamily="34" charset="-122"/>
                                          </a:rPr>
                                          <m:t> </m:t>
                                        </m:r>
                                        <m:r>
                                          <a:rPr kumimoji="1" lang="en-US" altLang="zh-CN" sz="2000" b="0" i="1" dirty="0" smtClean="0">
                                            <a:latin typeface="Cambria Math" panose="02040503050406030204" pitchFamily="18" charset="0"/>
                                            <a:ea typeface="Microsoft YaHei" panose="020B0503020204020204" pitchFamily="34" charset="-122"/>
                                          </a:rPr>
                                          <m:t>𝑀</m:t>
                                        </m:r>
                                      </m:e>
                                    </m:mr>
                                  </m:m>
                                </m:e>
                                <m:e>
                                  <m:r>
                                    <a:rPr kumimoji="1" lang="zh-CN" altLang="en-US" sz="2000" b="0" i="1" dirty="0" smtClean="0">
                                      <a:latin typeface="Cambria Math" panose="02040503050406030204" pitchFamily="18" charset="0"/>
                                      <a:ea typeface="Microsoft YaHei" panose="020B0503020204020204" pitchFamily="34" charset="-122"/>
                                    </a:rPr>
                                    <m:t> </m:t>
                                  </m:r>
                                  <m:r>
                                    <a:rPr kumimoji="1" lang="en-US" altLang="zh-CN" sz="2000" b="0" i="1" dirty="0" smtClean="0">
                                      <a:latin typeface="Cambria Math" panose="02040503050406030204" pitchFamily="18" charset="0"/>
                                      <a:ea typeface="Microsoft YaHei" panose="020B0503020204020204" pitchFamily="34" charset="-122"/>
                                    </a:rPr>
                                    <m:t>𝐸</m:t>
                                  </m:r>
                                </m:e>
                                <m:e>
                                  <m:r>
                                    <a:rPr kumimoji="1" lang="zh-CN" altLang="en-US" sz="2000" b="0" i="1" dirty="0" smtClean="0">
                                      <a:latin typeface="Cambria Math" panose="02040503050406030204" pitchFamily="18" charset="0"/>
                                      <a:ea typeface="Microsoft YaHei" panose="020B0503020204020204" pitchFamily="34" charset="-122"/>
                                    </a:rPr>
                                    <m:t> </m:t>
                                  </m:r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kumimoji="1" lang="en-US" altLang="zh-CN" sz="2000" b="0" i="1" dirty="0" smtClean="0">
                                          <a:latin typeface="Cambria Math" panose="02040503050406030204" pitchFamily="18" charset="0"/>
                                          <a:ea typeface="Microsoft YaHei" panose="020B0503020204020204" pitchFamily="34" charset="-122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kumimoji="1" lang="en-US" altLang="zh-CN" sz="2000" b="0" i="1" dirty="0" smtClean="0">
                                            <a:latin typeface="Cambria Math" panose="02040503050406030204" pitchFamily="18" charset="0"/>
                                            <a:ea typeface="Microsoft YaHei" panose="020B0503020204020204" pitchFamily="34" charset="-122"/>
                                          </a:rPr>
                                          <m:t>𝑆</m:t>
                                        </m:r>
                                      </m:e>
                                      <m:e>
                                        <m:r>
                                          <a:rPr kumimoji="1" lang="en-US" altLang="zh-CN" sz="2000" b="0" i="1" dirty="0" smtClean="0">
                                            <a:latin typeface="Cambria Math" panose="02040503050406030204" pitchFamily="18" charset="0"/>
                                            <a:ea typeface="Microsoft YaHei" panose="020B0503020204020204" pitchFamily="34" charset="-122"/>
                                          </a:rPr>
                                          <m:t>&lt;</m:t>
                                        </m:r>
                                        <m:r>
                                          <a:rPr kumimoji="1" lang="en-US" altLang="zh-CN" sz="2000" b="0" i="1" dirty="0" smtClean="0">
                                            <a:latin typeface="Cambria Math" panose="02040503050406030204" pitchFamily="18" charset="0"/>
                                            <a:ea typeface="Microsoft YaHei" panose="020B0503020204020204" pitchFamily="34" charset="-122"/>
                                          </a:rPr>
                                          <m:t>𝐸</m:t>
                                        </m:r>
                                        <m:r>
                                          <a:rPr kumimoji="1" lang="en-US" altLang="zh-CN" sz="2000" b="0" i="1" dirty="0" smtClean="0">
                                            <a:latin typeface="Cambria Math" panose="02040503050406030204" pitchFamily="18" charset="0"/>
                                            <a:ea typeface="Microsoft YaHei" panose="020B0503020204020204" pitchFamily="34" charset="-122"/>
                                          </a:rPr>
                                          <m:t>&gt;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</m:m>
                          </m:e>
                        </m:mr>
                        <m:m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2000" i="1" dirty="0">
                                    <a:latin typeface="Cambria Math" panose="02040503050406030204" pitchFamily="18" charset="0"/>
                                    <a:ea typeface="Microsoft YaHei" panose="020B0503020204020204" pitchFamily="34" charset="-122"/>
                                  </a:rPr>
                                </m:ctrlPr>
                              </m:mPr>
                              <m:mr>
                                <m:e>
                                  <m:eqArr>
                                    <m:eqArrPr>
                                      <m:ctrlPr>
                                        <a:rPr lang="en-US" altLang="zh-CN" sz="2000" i="1" dirty="0" smtClean="0">
                                          <a:latin typeface="Cambria Math" panose="02040503050406030204" pitchFamily="18" charset="0"/>
                                          <a:ea typeface="Microsoft YaHei" panose="020B0503020204020204" pitchFamily="34" charset="-122"/>
                                        </a:rPr>
                                      </m:ctrlPr>
                                    </m:eqArrP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sz="2000" i="1" dirty="0">
                                              <a:latin typeface="Cambria Math" panose="02040503050406030204" pitchFamily="18" charset="0"/>
                                              <a:ea typeface="Microsoft YaHei" panose="020B0503020204020204" pitchFamily="34" charset="-122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altLang="zh-CN" sz="2000" i="1" dirty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&lt;</m:t>
                                            </m:r>
                                            <m:r>
                                              <a:rPr lang="en-US" altLang="zh-CN" sz="2000" i="1" dirty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𝑆</m:t>
                                            </m:r>
                                            <m:r>
                                              <a:rPr lang="en-US" altLang="zh-CN" sz="2000" i="1" dirty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&gt;</m:t>
                                            </m:r>
                                          </m:e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r>
                                        <a:rPr lang="en-US" altLang="zh-CN" sz="2000" b="0" i="1" dirty="0" smtClean="0">
                                          <a:latin typeface="Cambria Math" panose="02040503050406030204" pitchFamily="18" charset="0"/>
                                          <a:ea typeface="Microsoft YaHei" panose="020B0503020204020204" pitchFamily="34" charset="-122"/>
                                        </a:rPr>
                                        <m:t>𝐵</m:t>
                                      </m:r>
                                    </m:e>
                                    <m:e/>
                                  </m:eqArr>
                                </m:e>
                              </m:mr>
                              <m:mr>
                                <m:e>
                                  <m:r>
                                    <a:rPr lang="en-US" altLang="zh-CN" sz="2000" b="0" i="1" dirty="0" smtClean="0">
                                      <a:latin typeface="Cambria Math" panose="02040503050406030204" pitchFamily="18" charset="0"/>
                                      <a:ea typeface="Microsoft YaHei" panose="020B0503020204020204" pitchFamily="34" charset="-122"/>
                                    </a:rPr>
                                    <m:t>𝑀</m:t>
                                  </m:r>
                                </m:e>
                              </m:mr>
                              <m:mr>
                                <m:e>
                                  <m:eqArr>
                                    <m:eqArrPr>
                                      <m:ctrlPr>
                                        <a:rPr lang="en-US" altLang="zh-CN" sz="2000" i="1" dirty="0">
                                          <a:latin typeface="Cambria Math" panose="02040503050406030204" pitchFamily="18" charset="0"/>
                                          <a:ea typeface="Microsoft YaHei" panose="020B0503020204020204" pitchFamily="34" charset="-122"/>
                                        </a:rPr>
                                      </m:ctrlPr>
                                    </m:eqArrP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sz="2000" i="1" dirty="0">
                                              <a:latin typeface="Cambria Math" panose="02040503050406030204" pitchFamily="18" charset="0"/>
                                              <a:ea typeface="Microsoft YaHei" panose="020B0503020204020204" pitchFamily="34" charset="-122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eqArrPr>
                                              <m:e/>
                                              <m:e/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𝐸</m:t>
                                                </m:r>
                                              </m:e>
                                            </m:eqArr>
                                          </m:e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  <m:e>
                                      <m:r>
                                        <a:rPr lang="en-US" altLang="zh-CN" sz="2000" b="0" i="1" dirty="0" smtClean="0">
                                          <a:latin typeface="Cambria Math" panose="02040503050406030204" pitchFamily="18" charset="0"/>
                                          <a:ea typeface="Microsoft YaHei" panose="020B0503020204020204" pitchFamily="34" charset="-122"/>
                                        </a:rPr>
                                        <m:t>𝑆</m:t>
                                      </m:r>
                                    </m:e>
                                  </m:eqArr>
                                </m:e>
                              </m:mr>
                            </m:m>
                            <m:d>
                              <m:dPr>
                                <m:begChr m:val="["/>
                                <m:endChr m:val="]"/>
                                <m:ctrlPr>
                                  <a:rPr lang="en-US" altLang="zh-CN" sz="2000" i="1" dirty="0">
                                    <a:latin typeface="Cambria Math" panose="02040503050406030204" pitchFamily="18" charset="0"/>
                                    <a:ea typeface="Microsoft YaHei" panose="020B0503020204020204" pitchFamily="34" charset="-122"/>
                                  </a:rPr>
                                </m:ctrlPr>
                              </m:dP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000" i="1" dirty="0">
                                        <a:latin typeface="Cambria Math" panose="02040503050406030204" pitchFamily="18" charset="0"/>
                                        <a:ea typeface="Microsoft YaHei" panose="020B0503020204020204" pitchFamily="34" charset="-122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sz="2000" i="1" dirty="0">
                                              <a:latin typeface="Cambria Math" panose="02040503050406030204" pitchFamily="18" charset="0"/>
                                              <a:ea typeface="Microsoft YaHei" panose="020B0503020204020204" pitchFamily="34" charset="-122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3</m:t>
                                                </m:r>
                                              </m:den>
                                            </m:f>
                                          </m:e>
                                          <m:e>
                                            <m:r>
                                              <a:rPr lang="en-US" altLang="zh-CN" sz="2000" b="0" i="1" dirty="0" smtClean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sz="2000" b="0" i="1" dirty="0" smtClean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eqArrPr>
                                              <m:e/>
                                              <m:e>
                                                <m: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0</m:t>
                                                </m:r>
                                              </m:e>
                                            </m:eqArr>
                                          </m:e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3</m:t>
                                                </m:r>
                                              </m:num>
                                              <m:den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  <m: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</m:den>
                                            </m:f>
                                          </m:e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8</m:t>
                                                </m:r>
                                              </m:num>
                                              <m:den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  <m: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</m:den>
                                            </m:f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altLang="zh-CN" sz="2000" b="0" i="1" dirty="0" smtClean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2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5</m:t>
                                                </m:r>
                                              </m:den>
                                            </m:f>
                                          </m:e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3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5</m:t>
                                                </m:r>
                                              </m:den>
                                            </m:f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sz="2000" i="1" dirty="0" smtClean="0">
                                              <a:latin typeface="Cambria Math" panose="02040503050406030204" pitchFamily="18" charset="0"/>
                                              <a:ea typeface="Microsoft YaHei" panose="020B0503020204020204" pitchFamily="34" charset="-122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f>
                                                  <m:fPr>
                                                    <m:ctrlPr>
                                                      <a:rPr lang="en-US" altLang="zh-CN" sz="2000" i="1" dirty="0">
                                                        <a:latin typeface="Cambria Math" panose="02040503050406030204" pitchFamily="18" charset="0"/>
                                                        <a:ea typeface="Microsoft YaHei" panose="020B0503020204020204" pitchFamily="34" charset="-122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r>
                                                      <a:rPr lang="en-US" altLang="zh-CN" sz="2000" b="0" i="1" dirty="0" smtClean="0">
                                                        <a:latin typeface="Cambria Math" panose="02040503050406030204" pitchFamily="18" charset="0"/>
                                                        <a:ea typeface="Microsoft YaHei" panose="020B0503020204020204" pitchFamily="34" charset="-122"/>
                                                      </a:rPr>
                                                      <m:t>2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altLang="zh-CN" sz="2000" b="0" i="1" dirty="0" smtClean="0">
                                                        <a:latin typeface="Cambria Math" panose="02040503050406030204" pitchFamily="18" charset="0"/>
                                                        <a:ea typeface="Microsoft YaHei" panose="020B0503020204020204" pitchFamily="34" charset="-122"/>
                                                      </a:rPr>
                                                      <m:t>3</m:t>
                                                    </m:r>
                                                  </m:den>
                                                </m:f>
                                              </m:e>
                                              <m:e/>
                                            </m:eqArr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0</m:t>
                                                </m:r>
                                              </m:e>
                                              <m:e/>
                                            </m:eqArr>
                                          </m:e>
                                        </m:mr>
                                        <m:mr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0</m:t>
                                                </m:r>
                                              </m:e>
                                              <m:e/>
                                            </m:eqArr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0</m:t>
                                                </m:r>
                                              </m:e>
                                              <m:e/>
                                            </m:eqAr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altLang="zh-CN" sz="2000" b="0" i="1" dirty="0" smtClean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sz="2000" b="0" i="1" dirty="0" smtClean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sz="2000" i="1" dirty="0">
                                              <a:latin typeface="Cambria Math" panose="02040503050406030204" pitchFamily="18" charset="0"/>
                                              <a:ea typeface="Microsoft YaHei" panose="020B0503020204020204" pitchFamily="34" charset="-122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5</m:t>
                                                </m:r>
                                              </m:num>
                                              <m:den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</m:den>
                                            </m:f>
                                          </m:e>
                                          <m:e>
                                            <m:r>
                                              <a:rPr lang="en-US" altLang="zh-CN" sz="2000" b="0" i="1" dirty="0" smtClean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sz="2000" b="0" i="1" dirty="0" smtClean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4</m:t>
                                                </m:r>
                                              </m:num>
                                              <m:den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  <m: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</m:den>
                                            </m:f>
                                          </m:e>
                                          <m:e>
                                            <m:r>
                                              <a:rPr lang="en-US" altLang="zh-CN" sz="2000" b="0" i="1" dirty="0" smtClean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altLang="zh-CN" sz="2000" b="0" i="1" dirty="0" smtClean="0">
                                                <a:latin typeface="Cambria Math" panose="02040503050406030204" pitchFamily="18" charset="0"/>
                                                <a:ea typeface="Microsoft YaHei" panose="020B0503020204020204" pitchFamily="34" charset="-122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sz="2000" i="1" dirty="0">
                                              <a:latin typeface="Cambria Math" panose="02040503050406030204" pitchFamily="18" charset="0"/>
                                              <a:ea typeface="Microsoft YaHei" panose="020B0503020204020204" pitchFamily="34" charset="-122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2</m:t>
                                                </m:r>
                                              </m:num>
                                              <m:den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  <m: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</m:den>
                                            </m:f>
                                          </m:e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4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11</m:t>
                                                </m:r>
                                              </m:den>
                                            </m:f>
                                          </m:e>
                                        </m:mr>
                                        <m:mr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5</m:t>
                                                </m:r>
                                              </m:num>
                                              <m:den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  <m: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</m:t>
                                                </m:r>
                                              </m:den>
                                            </m:f>
                                          </m:e>
                                          <m:e>
                                            <m:f>
                                              <m:fPr>
                                                <m:ctrlPr>
                                                  <a:rPr lang="en-US" altLang="zh-CN" sz="2000" i="1" dirty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2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altLang="zh-CN" sz="2000" b="0" i="1" dirty="0" smtClean="0">
                                                    <a:latin typeface="Cambria Math" panose="02040503050406030204" pitchFamily="18" charset="0"/>
                                                    <a:ea typeface="Microsoft YaHei" panose="020B0503020204020204" pitchFamily="34" charset="-122"/>
                                                  </a:rPr>
                                                  <m:t>11</m:t>
                                                </m:r>
                                              </m:den>
                                            </m:f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kumimoji="1" lang="en-US" altLang="zh-CN" sz="20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kumimoji="1" lang="en-US" altLang="zh-CN" sz="20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FDAB40B-AF35-F6CC-287F-36B1975BB8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767" y="1092806"/>
                <a:ext cx="5417514" cy="5275098"/>
              </a:xfrm>
              <a:prstGeom prst="rect">
                <a:avLst/>
              </a:prstGeom>
              <a:blipFill>
                <a:blip r:embed="rId3"/>
                <a:stretch>
                  <a:fillRect l="-935" t="-48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290744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2">
            <a:extLst>
              <a:ext uri="{FF2B5EF4-FFF2-40B4-BE49-F238E27FC236}">
                <a16:creationId xmlns:a16="http://schemas.microsoft.com/office/drawing/2014/main" id="{0092FF0E-9856-326B-1DDC-A429D9EEEFB6}"/>
              </a:ext>
            </a:extLst>
          </p:cNvPr>
          <p:cNvSpPr txBox="1">
            <a:spLocks noGrp="1"/>
          </p:cNvSpPr>
          <p:nvPr>
            <p:ph idx="1"/>
          </p:nvPr>
        </p:nvSpPr>
        <p:spPr bwMode="auto">
          <a:xfrm>
            <a:off x="421481" y="692696"/>
            <a:ext cx="3430439" cy="5688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25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 latinLnBrk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l"/>
              <a:defRPr kumimoji="1" sz="13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、我 爱 吉林大学   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、吉林大学 真 好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、我 喜欢 学习 计算机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、长春 空气 很 好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、我 爱 吉林 长春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</a:p>
          <a:p>
            <a:pPr marL="0" indent="0">
              <a:buNone/>
            </a:pP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、我 爱 长发 飘飘</a:t>
            </a: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kern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</a:p>
          <a:p>
            <a:pPr marL="0" indent="0">
              <a:buNone/>
            </a:pPr>
            <a:endParaRPr lang="en-US" altLang="zh-CN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CN" altLang="en-US" sz="2400" kern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118F5F-9684-BF4F-DC68-F2D179CD1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62775" y="6214815"/>
            <a:ext cx="1905000" cy="457200"/>
          </a:xfrm>
        </p:spPr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54</a:t>
            </a:fld>
            <a:endParaRPr lang="en-US" altLang="ko-KR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4409F74-A418-4850-14C6-996C766980B0}"/>
              </a:ext>
            </a:extLst>
          </p:cNvPr>
          <p:cNvSpPr txBox="1"/>
          <p:nvPr/>
        </p:nvSpPr>
        <p:spPr>
          <a:xfrm>
            <a:off x="3864758" y="576489"/>
            <a:ext cx="22202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观测概率：</a:t>
            </a:r>
            <a:endParaRPr lang="en-US" altLang="zh-CN" dirty="0"/>
          </a:p>
          <a:p>
            <a:r>
              <a:rPr kumimoji="1" lang="en-US" altLang="zh-CN" dirty="0"/>
              <a:t>P</a:t>
            </a:r>
            <a:r>
              <a:rPr lang="zh-CN" altLang="en-US" dirty="0"/>
              <a:t>（我</a:t>
            </a:r>
            <a:r>
              <a:rPr lang="en-US" altLang="zh-CN" dirty="0"/>
              <a:t>|S</a:t>
            </a:r>
            <a:r>
              <a:rPr lang="zh-CN" altLang="en-US" dirty="0"/>
              <a:t>）</a:t>
            </a:r>
            <a:r>
              <a:rPr lang="en-US" altLang="zh-CN" dirty="0"/>
              <a:t>=4/11</a:t>
            </a:r>
            <a:endParaRPr kumimoji="1" lang="en-US" altLang="zh-CN" dirty="0"/>
          </a:p>
        </p:txBody>
      </p:sp>
      <p:cxnSp>
        <p:nvCxnSpPr>
          <p:cNvPr id="7" name="直接箭头连接符 9">
            <a:extLst>
              <a:ext uri="{FF2B5EF4-FFF2-40B4-BE49-F238E27FC236}">
                <a16:creationId xmlns:a16="http://schemas.microsoft.com/office/drawing/2014/main" id="{3CEB54C5-9436-1F33-ED61-01B71052BB3E}"/>
              </a:ext>
            </a:extLst>
          </p:cNvPr>
          <p:cNvCxnSpPr>
            <a:stCxn id="19" idx="6"/>
            <a:endCxn id="20" idx="2"/>
          </p:cNvCxnSpPr>
          <p:nvPr/>
        </p:nvCxnSpPr>
        <p:spPr>
          <a:xfrm>
            <a:off x="5044440" y="5350054"/>
            <a:ext cx="621983" cy="4286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>
            <a:extLst>
              <a:ext uri="{FF2B5EF4-FFF2-40B4-BE49-F238E27FC236}">
                <a16:creationId xmlns:a16="http://schemas.microsoft.com/office/drawing/2014/main" id="{1893D8CB-59FE-5FB8-3792-DF06C7B823EA}"/>
              </a:ext>
            </a:extLst>
          </p:cNvPr>
          <p:cNvSpPr/>
          <p:nvPr/>
        </p:nvSpPr>
        <p:spPr>
          <a:xfrm>
            <a:off x="4575810" y="6174442"/>
            <a:ext cx="538163" cy="40767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今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706E1E42-8629-5700-F4B4-58DD1182AC33}"/>
              </a:ext>
            </a:extLst>
          </p:cNvPr>
          <p:cNvSpPr/>
          <p:nvPr/>
        </p:nvSpPr>
        <p:spPr>
          <a:xfrm>
            <a:off x="5612606" y="6180157"/>
            <a:ext cx="538163" cy="40767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346F4068-4A39-A68A-0152-12354D50D1FA}"/>
              </a:ext>
            </a:extLst>
          </p:cNvPr>
          <p:cNvSpPr/>
          <p:nvPr/>
        </p:nvSpPr>
        <p:spPr>
          <a:xfrm>
            <a:off x="6566535" y="6183967"/>
            <a:ext cx="538163" cy="40767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70BC6587-7898-B42D-A76C-914872581EE7}"/>
              </a:ext>
            </a:extLst>
          </p:cNvPr>
          <p:cNvSpPr/>
          <p:nvPr/>
        </p:nvSpPr>
        <p:spPr>
          <a:xfrm>
            <a:off x="7603331" y="6189682"/>
            <a:ext cx="538163" cy="40767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......</a:t>
            </a:r>
          </a:p>
        </p:txBody>
      </p:sp>
      <p:cxnSp>
        <p:nvCxnSpPr>
          <p:cNvPr id="12" name="直接箭头连接符 22">
            <a:extLst>
              <a:ext uri="{FF2B5EF4-FFF2-40B4-BE49-F238E27FC236}">
                <a16:creationId xmlns:a16="http://schemas.microsoft.com/office/drawing/2014/main" id="{CFA2DC61-7C14-8DAC-3A1A-C714A3D04E47}"/>
              </a:ext>
            </a:extLst>
          </p:cNvPr>
          <p:cNvCxnSpPr>
            <a:stCxn id="19" idx="4"/>
            <a:endCxn id="8" idx="0"/>
          </p:cNvCxnSpPr>
          <p:nvPr/>
        </p:nvCxnSpPr>
        <p:spPr>
          <a:xfrm>
            <a:off x="4835366" y="5554365"/>
            <a:ext cx="9525" cy="620078"/>
          </a:xfrm>
          <a:prstGeom prst="straightConnector1">
            <a:avLst/>
          </a:prstGeom>
          <a:ln w="44450">
            <a:solidFill>
              <a:srgbClr val="0D38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23">
            <a:extLst>
              <a:ext uri="{FF2B5EF4-FFF2-40B4-BE49-F238E27FC236}">
                <a16:creationId xmlns:a16="http://schemas.microsoft.com/office/drawing/2014/main" id="{3DA3BC37-0881-1820-D6EF-BAAC542C1A3F}"/>
              </a:ext>
            </a:extLst>
          </p:cNvPr>
          <p:cNvCxnSpPr>
            <a:stCxn id="20" idx="4"/>
            <a:endCxn id="9" idx="0"/>
          </p:cNvCxnSpPr>
          <p:nvPr/>
        </p:nvCxnSpPr>
        <p:spPr>
          <a:xfrm>
            <a:off x="5875973" y="5558652"/>
            <a:ext cx="5715" cy="621506"/>
          </a:xfrm>
          <a:prstGeom prst="straightConnector1">
            <a:avLst/>
          </a:prstGeom>
          <a:ln w="44450">
            <a:solidFill>
              <a:srgbClr val="0D38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24">
            <a:extLst>
              <a:ext uri="{FF2B5EF4-FFF2-40B4-BE49-F238E27FC236}">
                <a16:creationId xmlns:a16="http://schemas.microsoft.com/office/drawing/2014/main" id="{2BF748D5-87E3-B7AD-2F4C-0F4F0D0B2820}"/>
              </a:ext>
            </a:extLst>
          </p:cNvPr>
          <p:cNvCxnSpPr>
            <a:stCxn id="22" idx="4"/>
            <a:endCxn id="10" idx="0"/>
          </p:cNvCxnSpPr>
          <p:nvPr/>
        </p:nvCxnSpPr>
        <p:spPr>
          <a:xfrm>
            <a:off x="6826091" y="5554365"/>
            <a:ext cx="9525" cy="629603"/>
          </a:xfrm>
          <a:prstGeom prst="straightConnector1">
            <a:avLst/>
          </a:prstGeom>
          <a:ln w="44450">
            <a:solidFill>
              <a:srgbClr val="0D38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25">
            <a:extLst>
              <a:ext uri="{FF2B5EF4-FFF2-40B4-BE49-F238E27FC236}">
                <a16:creationId xmlns:a16="http://schemas.microsoft.com/office/drawing/2014/main" id="{A0F3394A-A16F-68E3-BD5D-E101D749EE3B}"/>
              </a:ext>
            </a:extLst>
          </p:cNvPr>
          <p:cNvCxnSpPr>
            <a:stCxn id="23" idx="4"/>
            <a:endCxn id="11" idx="0"/>
          </p:cNvCxnSpPr>
          <p:nvPr/>
        </p:nvCxnSpPr>
        <p:spPr>
          <a:xfrm>
            <a:off x="7866698" y="5558652"/>
            <a:ext cx="5715" cy="631031"/>
          </a:xfrm>
          <a:prstGeom prst="straightConnector1">
            <a:avLst/>
          </a:prstGeom>
          <a:ln w="44450">
            <a:solidFill>
              <a:srgbClr val="0D38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B291B4B1-5C27-3AC9-50B6-E4E14D3B9A7A}"/>
              </a:ext>
            </a:extLst>
          </p:cNvPr>
          <p:cNvSpPr txBox="1"/>
          <p:nvPr/>
        </p:nvSpPr>
        <p:spPr>
          <a:xfrm>
            <a:off x="3879533" y="4849515"/>
            <a:ext cx="954107" cy="3231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1500" b="1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初始概率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3C885DD-6264-2DD7-8A4E-B38A42EBC70D}"/>
              </a:ext>
            </a:extLst>
          </p:cNvPr>
          <p:cNvSpPr txBox="1"/>
          <p:nvPr/>
        </p:nvSpPr>
        <p:spPr>
          <a:xfrm>
            <a:off x="3884772" y="5642471"/>
            <a:ext cx="954107" cy="3231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1500" b="1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发射概率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CE4B241-640A-D0EB-04C0-5E92E89050E8}"/>
              </a:ext>
            </a:extLst>
          </p:cNvPr>
          <p:cNvSpPr txBox="1"/>
          <p:nvPr/>
        </p:nvSpPr>
        <p:spPr>
          <a:xfrm>
            <a:off x="5060157" y="4548565"/>
            <a:ext cx="570071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500" b="1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转移概率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0954B96-7FEE-053A-C321-309B1B9A51EA}"/>
              </a:ext>
            </a:extLst>
          </p:cNvPr>
          <p:cNvSpPr/>
          <p:nvPr/>
        </p:nvSpPr>
        <p:spPr>
          <a:xfrm>
            <a:off x="4625817" y="5145742"/>
            <a:ext cx="418624" cy="4086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83DB09D6-9315-1433-4F6B-00F158504A2A}"/>
              </a:ext>
            </a:extLst>
          </p:cNvPr>
          <p:cNvSpPr/>
          <p:nvPr/>
        </p:nvSpPr>
        <p:spPr>
          <a:xfrm>
            <a:off x="5666423" y="5150028"/>
            <a:ext cx="418624" cy="4086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</a:p>
        </p:txBody>
      </p:sp>
      <p:cxnSp>
        <p:nvCxnSpPr>
          <p:cNvPr id="21" name="直接箭头连接符 31">
            <a:extLst>
              <a:ext uri="{FF2B5EF4-FFF2-40B4-BE49-F238E27FC236}">
                <a16:creationId xmlns:a16="http://schemas.microsoft.com/office/drawing/2014/main" id="{E1FC9E44-4694-7A26-85B9-B447307E85A9}"/>
              </a:ext>
            </a:extLst>
          </p:cNvPr>
          <p:cNvCxnSpPr>
            <a:stCxn id="22" idx="6"/>
            <a:endCxn id="23" idx="2"/>
          </p:cNvCxnSpPr>
          <p:nvPr/>
        </p:nvCxnSpPr>
        <p:spPr>
          <a:xfrm>
            <a:off x="7035165" y="5350054"/>
            <a:ext cx="621983" cy="4286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>
            <a:extLst>
              <a:ext uri="{FF2B5EF4-FFF2-40B4-BE49-F238E27FC236}">
                <a16:creationId xmlns:a16="http://schemas.microsoft.com/office/drawing/2014/main" id="{B3FD1992-8B8D-093A-DDC3-112AC6B8F9DB}"/>
              </a:ext>
            </a:extLst>
          </p:cNvPr>
          <p:cNvSpPr/>
          <p:nvPr/>
        </p:nvSpPr>
        <p:spPr>
          <a:xfrm>
            <a:off x="6616542" y="5145742"/>
            <a:ext cx="418624" cy="4086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694F71F2-6F61-1B69-D2AB-CE0A3EBF15F6}"/>
              </a:ext>
            </a:extLst>
          </p:cNvPr>
          <p:cNvSpPr/>
          <p:nvPr/>
        </p:nvSpPr>
        <p:spPr>
          <a:xfrm>
            <a:off x="7657148" y="5150028"/>
            <a:ext cx="418624" cy="4086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</a:t>
            </a:r>
          </a:p>
        </p:txBody>
      </p:sp>
      <p:cxnSp>
        <p:nvCxnSpPr>
          <p:cNvPr id="24" name="直接箭头连接符 34">
            <a:extLst>
              <a:ext uri="{FF2B5EF4-FFF2-40B4-BE49-F238E27FC236}">
                <a16:creationId xmlns:a16="http://schemas.microsoft.com/office/drawing/2014/main" id="{E3594032-2040-2808-7D87-1A00EDC87DBF}"/>
              </a:ext>
            </a:extLst>
          </p:cNvPr>
          <p:cNvCxnSpPr>
            <a:stCxn id="20" idx="6"/>
            <a:endCxn id="22" idx="2"/>
          </p:cNvCxnSpPr>
          <p:nvPr/>
        </p:nvCxnSpPr>
        <p:spPr>
          <a:xfrm flipV="1">
            <a:off x="6085046" y="5350054"/>
            <a:ext cx="531495" cy="4286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A4339673-1E59-07CD-F7E6-BF08129167EC}"/>
              </a:ext>
            </a:extLst>
          </p:cNvPr>
          <p:cNvSpPr txBox="1"/>
          <p:nvPr/>
        </p:nvSpPr>
        <p:spPr>
          <a:xfrm>
            <a:off x="3938893" y="3971388"/>
            <a:ext cx="2627642" cy="646331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</p:spPr>
        <p:txBody>
          <a:bodyPr wrap="none" rtlCol="0" anchor="t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今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天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天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气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非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常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好</a:t>
            </a:r>
          </a:p>
          <a:p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B   E   B   E    B   E   S</a:t>
            </a:r>
          </a:p>
        </p:txBody>
      </p:sp>
      <p:cxnSp>
        <p:nvCxnSpPr>
          <p:cNvPr id="27" name="直接箭头连接符 9">
            <a:extLst>
              <a:ext uri="{FF2B5EF4-FFF2-40B4-BE49-F238E27FC236}">
                <a16:creationId xmlns:a16="http://schemas.microsoft.com/office/drawing/2014/main" id="{B2C022D0-EBF3-365D-AF51-3D054B5E8C05}"/>
              </a:ext>
            </a:extLst>
          </p:cNvPr>
          <p:cNvCxnSpPr>
            <a:stCxn id="39" idx="6"/>
            <a:endCxn id="40" idx="2"/>
          </p:cNvCxnSpPr>
          <p:nvPr/>
        </p:nvCxnSpPr>
        <p:spPr>
          <a:xfrm>
            <a:off x="5029127" y="2756744"/>
            <a:ext cx="621983" cy="4286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6474EDFB-FECE-E797-8ED5-3AA917882123}"/>
              </a:ext>
            </a:extLst>
          </p:cNvPr>
          <p:cNvSpPr/>
          <p:nvPr/>
        </p:nvSpPr>
        <p:spPr>
          <a:xfrm>
            <a:off x="4560497" y="3581132"/>
            <a:ext cx="538163" cy="40767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BB750728-87B2-69C3-DD76-37B19970F961}"/>
              </a:ext>
            </a:extLst>
          </p:cNvPr>
          <p:cNvSpPr/>
          <p:nvPr/>
        </p:nvSpPr>
        <p:spPr>
          <a:xfrm>
            <a:off x="5597293" y="3586847"/>
            <a:ext cx="538163" cy="40767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爱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A563B538-8CD4-7A59-103F-35A11CF9E9C9}"/>
              </a:ext>
            </a:extLst>
          </p:cNvPr>
          <p:cNvSpPr/>
          <p:nvPr/>
        </p:nvSpPr>
        <p:spPr>
          <a:xfrm>
            <a:off x="6551222" y="3590657"/>
            <a:ext cx="538163" cy="40767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02447034-2668-4668-80E7-558D8D21A8F5}"/>
              </a:ext>
            </a:extLst>
          </p:cNvPr>
          <p:cNvSpPr/>
          <p:nvPr/>
        </p:nvSpPr>
        <p:spPr>
          <a:xfrm>
            <a:off x="7588018" y="3596372"/>
            <a:ext cx="538163" cy="40767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  <a:endParaRPr lang="en-US" altLang="zh-CN" sz="1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直接箭头连接符 22">
            <a:extLst>
              <a:ext uri="{FF2B5EF4-FFF2-40B4-BE49-F238E27FC236}">
                <a16:creationId xmlns:a16="http://schemas.microsoft.com/office/drawing/2014/main" id="{8F6AB5B2-F729-DCDA-85DD-0C07757FBF9F}"/>
              </a:ext>
            </a:extLst>
          </p:cNvPr>
          <p:cNvCxnSpPr>
            <a:stCxn id="39" idx="4"/>
            <a:endCxn id="28" idx="0"/>
          </p:cNvCxnSpPr>
          <p:nvPr/>
        </p:nvCxnSpPr>
        <p:spPr>
          <a:xfrm>
            <a:off x="4820053" y="2961055"/>
            <a:ext cx="9525" cy="620078"/>
          </a:xfrm>
          <a:prstGeom prst="straightConnector1">
            <a:avLst/>
          </a:prstGeom>
          <a:ln w="44450">
            <a:solidFill>
              <a:srgbClr val="0D38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23">
            <a:extLst>
              <a:ext uri="{FF2B5EF4-FFF2-40B4-BE49-F238E27FC236}">
                <a16:creationId xmlns:a16="http://schemas.microsoft.com/office/drawing/2014/main" id="{0E140020-15D7-7EE8-A255-A902F0856076}"/>
              </a:ext>
            </a:extLst>
          </p:cNvPr>
          <p:cNvCxnSpPr>
            <a:stCxn id="40" idx="4"/>
            <a:endCxn id="29" idx="0"/>
          </p:cNvCxnSpPr>
          <p:nvPr/>
        </p:nvCxnSpPr>
        <p:spPr>
          <a:xfrm>
            <a:off x="5860660" y="2965342"/>
            <a:ext cx="5715" cy="621506"/>
          </a:xfrm>
          <a:prstGeom prst="straightConnector1">
            <a:avLst/>
          </a:prstGeom>
          <a:ln w="44450">
            <a:solidFill>
              <a:srgbClr val="0D38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24">
            <a:extLst>
              <a:ext uri="{FF2B5EF4-FFF2-40B4-BE49-F238E27FC236}">
                <a16:creationId xmlns:a16="http://schemas.microsoft.com/office/drawing/2014/main" id="{B51EBF43-EF6E-7FC3-3EF6-2F829D876683}"/>
              </a:ext>
            </a:extLst>
          </p:cNvPr>
          <p:cNvCxnSpPr>
            <a:stCxn id="42" idx="4"/>
            <a:endCxn id="30" idx="0"/>
          </p:cNvCxnSpPr>
          <p:nvPr/>
        </p:nvCxnSpPr>
        <p:spPr>
          <a:xfrm>
            <a:off x="6810778" y="2961055"/>
            <a:ext cx="9525" cy="629603"/>
          </a:xfrm>
          <a:prstGeom prst="straightConnector1">
            <a:avLst/>
          </a:prstGeom>
          <a:ln w="44450">
            <a:solidFill>
              <a:srgbClr val="0D38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25">
            <a:extLst>
              <a:ext uri="{FF2B5EF4-FFF2-40B4-BE49-F238E27FC236}">
                <a16:creationId xmlns:a16="http://schemas.microsoft.com/office/drawing/2014/main" id="{1DCEAC02-0485-C1BF-CD24-82C9DE1CC33D}"/>
              </a:ext>
            </a:extLst>
          </p:cNvPr>
          <p:cNvCxnSpPr>
            <a:stCxn id="43" idx="4"/>
            <a:endCxn id="31" idx="0"/>
          </p:cNvCxnSpPr>
          <p:nvPr/>
        </p:nvCxnSpPr>
        <p:spPr>
          <a:xfrm>
            <a:off x="7851385" y="2965342"/>
            <a:ext cx="5715" cy="631031"/>
          </a:xfrm>
          <a:prstGeom prst="straightConnector1">
            <a:avLst/>
          </a:prstGeom>
          <a:ln w="44450">
            <a:solidFill>
              <a:srgbClr val="0D38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20D8EA8F-FF75-822F-7BB1-8371DC69717F}"/>
              </a:ext>
            </a:extLst>
          </p:cNvPr>
          <p:cNvSpPr txBox="1"/>
          <p:nvPr/>
        </p:nvSpPr>
        <p:spPr>
          <a:xfrm>
            <a:off x="3864220" y="2256205"/>
            <a:ext cx="954107" cy="3231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1500" b="1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初始概率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0BA79AB-A147-EDDD-1AE2-32286D808DA7}"/>
              </a:ext>
            </a:extLst>
          </p:cNvPr>
          <p:cNvSpPr txBox="1"/>
          <p:nvPr/>
        </p:nvSpPr>
        <p:spPr>
          <a:xfrm>
            <a:off x="3869459" y="3049161"/>
            <a:ext cx="954107" cy="3231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1500" b="1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发射概率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469F5FF-9122-D6BD-F3CD-B5E4267EB414}"/>
              </a:ext>
            </a:extLst>
          </p:cNvPr>
          <p:cNvSpPr txBox="1"/>
          <p:nvPr/>
        </p:nvSpPr>
        <p:spPr>
          <a:xfrm>
            <a:off x="5044844" y="2132856"/>
            <a:ext cx="570071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500" b="1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转移概率</a:t>
            </a: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13C693EE-899D-1F2D-B7C9-0B20B18B75FA}"/>
              </a:ext>
            </a:extLst>
          </p:cNvPr>
          <p:cNvSpPr/>
          <p:nvPr/>
        </p:nvSpPr>
        <p:spPr>
          <a:xfrm>
            <a:off x="4610504" y="2552432"/>
            <a:ext cx="418624" cy="4086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62497CBB-DA19-4FF8-56CC-EB36BFB97C17}"/>
              </a:ext>
            </a:extLst>
          </p:cNvPr>
          <p:cNvSpPr/>
          <p:nvPr/>
        </p:nvSpPr>
        <p:spPr>
          <a:xfrm>
            <a:off x="5651110" y="2556718"/>
            <a:ext cx="418624" cy="4086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</a:p>
        </p:txBody>
      </p:sp>
      <p:cxnSp>
        <p:nvCxnSpPr>
          <p:cNvPr id="41" name="直接箭头连接符 31">
            <a:extLst>
              <a:ext uri="{FF2B5EF4-FFF2-40B4-BE49-F238E27FC236}">
                <a16:creationId xmlns:a16="http://schemas.microsoft.com/office/drawing/2014/main" id="{0D716151-882E-2BD0-808A-4A87DBDAAC33}"/>
              </a:ext>
            </a:extLst>
          </p:cNvPr>
          <p:cNvCxnSpPr>
            <a:stCxn id="42" idx="6"/>
            <a:endCxn id="43" idx="2"/>
          </p:cNvCxnSpPr>
          <p:nvPr/>
        </p:nvCxnSpPr>
        <p:spPr>
          <a:xfrm>
            <a:off x="7019852" y="2756744"/>
            <a:ext cx="621983" cy="4286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>
            <a:extLst>
              <a:ext uri="{FF2B5EF4-FFF2-40B4-BE49-F238E27FC236}">
                <a16:creationId xmlns:a16="http://schemas.microsoft.com/office/drawing/2014/main" id="{4C29C06B-12B3-39FA-A465-1A5734FC0A18}"/>
              </a:ext>
            </a:extLst>
          </p:cNvPr>
          <p:cNvSpPr/>
          <p:nvPr/>
        </p:nvSpPr>
        <p:spPr>
          <a:xfrm>
            <a:off x="6601229" y="2552432"/>
            <a:ext cx="418624" cy="4086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61550E7C-B223-34ED-9F82-051CC4A167AE}"/>
              </a:ext>
            </a:extLst>
          </p:cNvPr>
          <p:cNvSpPr/>
          <p:nvPr/>
        </p:nvSpPr>
        <p:spPr>
          <a:xfrm>
            <a:off x="7641835" y="2556718"/>
            <a:ext cx="418624" cy="4086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.E.</a:t>
            </a:r>
          </a:p>
        </p:txBody>
      </p:sp>
      <p:cxnSp>
        <p:nvCxnSpPr>
          <p:cNvPr id="44" name="直接箭头连接符 34">
            <a:extLst>
              <a:ext uri="{FF2B5EF4-FFF2-40B4-BE49-F238E27FC236}">
                <a16:creationId xmlns:a16="http://schemas.microsoft.com/office/drawing/2014/main" id="{0FE71D27-0B6C-0121-3559-1835B114BDB6}"/>
              </a:ext>
            </a:extLst>
          </p:cNvPr>
          <p:cNvCxnSpPr>
            <a:stCxn id="40" idx="6"/>
            <a:endCxn id="42" idx="2"/>
          </p:cNvCxnSpPr>
          <p:nvPr/>
        </p:nvCxnSpPr>
        <p:spPr>
          <a:xfrm flipV="1">
            <a:off x="6069733" y="2756744"/>
            <a:ext cx="531495" cy="4286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9FE80748-2F0E-41B1-066F-F4B70C7C0F63}"/>
              </a:ext>
            </a:extLst>
          </p:cNvPr>
          <p:cNvSpPr txBox="1"/>
          <p:nvPr/>
        </p:nvSpPr>
        <p:spPr>
          <a:xfrm>
            <a:off x="3901237" y="1457265"/>
            <a:ext cx="1734770" cy="646331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</p:spPr>
        <p:txBody>
          <a:bodyPr wrap="none" rtlCol="0" anchor="t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我  爱  长  春</a:t>
            </a:r>
          </a:p>
          <a:p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S 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S   B   E    </a:t>
            </a:r>
          </a:p>
        </p:txBody>
      </p:sp>
    </p:spTree>
    <p:extLst>
      <p:ext uri="{BB962C8B-B14F-4D97-AF65-F5344CB8AC3E}">
        <p14:creationId xmlns:p14="http://schemas.microsoft.com/office/powerpoint/2010/main" val="42454197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3.5 </a:t>
            </a:r>
            <a:r>
              <a:rPr lang="zh-CN" altLang="en-US" b="1" dirty="0"/>
              <a:t>隐马尔可夫模型的预测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17830-F7E2-4249-9970-B84143D4A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spcBef>
                <a:spcPts val="675"/>
              </a:spcBef>
              <a:spcAft>
                <a:spcPts val="675"/>
              </a:spcAft>
              <a:buNone/>
            </a:pPr>
            <a:r>
              <a:rPr lang="zh-CN" altLang="en-US" sz="2800" b="1" dirty="0"/>
              <a:t>搜索状态序列的维特比算法（</a:t>
            </a:r>
            <a:r>
              <a:rPr lang="en" altLang="zh-CN" sz="2800" b="1" dirty="0"/>
              <a:t>Viterbi</a:t>
            </a:r>
            <a:r>
              <a:rPr lang="zh-CN" altLang="en-US" sz="2800" b="1" dirty="0"/>
              <a:t>算法）</a:t>
            </a:r>
            <a:endParaRPr lang="en-US" altLang="zh-CN" sz="2800" b="1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675"/>
              </a:spcBef>
              <a:spcAft>
                <a:spcPts val="675"/>
              </a:spcAf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维特比算法由 安德鲁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·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维特比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(Andrew Viterbi)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于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1967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年提出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675"/>
              </a:spcBef>
              <a:spcAft>
                <a:spcPts val="675"/>
              </a:spcAf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维特比算法是一个特殊但应用较广的动态规划算法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675"/>
              </a:spcBef>
              <a:spcAft>
                <a:spcPts val="675"/>
              </a:spcAf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实际是用动态规划解隐马尔可夫模型预测问题，使用隐含马尔可夫模型描述的问题都可以用它来解码，即用动态规划求概率最大路径（最优路径）。这时一条路径对应着一个状态序列</a:t>
            </a:r>
          </a:p>
          <a:p>
            <a:pPr>
              <a:spcBef>
                <a:spcPts val="675"/>
              </a:spcBef>
              <a:spcAft>
                <a:spcPts val="675"/>
              </a:spcAf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针对篱笆网络的有向无环图最短路径问题而提出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A11872-C04E-C2BB-29ED-6FE73F97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55</a:t>
            </a:fld>
            <a:endParaRPr lang="en-US" altLang="ko-K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8FDE5C-7F17-AF4A-ABEC-583782D4953B}"/>
              </a:ext>
            </a:extLst>
          </p:cNvPr>
          <p:cNvSpPr/>
          <p:nvPr/>
        </p:nvSpPr>
        <p:spPr>
          <a:xfrm>
            <a:off x="1804713" y="3640792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571661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例</a:t>
            </a:r>
            <a:r>
              <a:rPr lang="zh-CN" altLang="en-US" b="1" dirty="0"/>
              <a:t>：求</a:t>
            </a:r>
            <a:r>
              <a:rPr lang="en-US" altLang="zh-CN" b="1" dirty="0"/>
              <a:t>S</a:t>
            </a:r>
            <a:r>
              <a:rPr lang="zh-CN" altLang="en-US" b="1" dirty="0"/>
              <a:t>到</a:t>
            </a:r>
            <a:r>
              <a:rPr lang="en-US" altLang="zh-CN" b="1" dirty="0"/>
              <a:t>E</a:t>
            </a:r>
            <a:r>
              <a:rPr lang="zh-CN" altLang="en-US" b="1" dirty="0"/>
              <a:t>的最短路径</a:t>
            </a:r>
            <a:endParaRPr lang="en-US" b="1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E9D59-1485-43A1-DCFB-EFB4871C5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56</a:t>
            </a:fld>
            <a:endParaRPr lang="en-US" altLang="ko-KR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C928C976-2C5C-3AD9-C3DE-92644C4D26D6}"/>
              </a:ext>
            </a:extLst>
          </p:cNvPr>
          <p:cNvSpPr/>
          <p:nvPr/>
        </p:nvSpPr>
        <p:spPr bwMode="auto">
          <a:xfrm>
            <a:off x="1331639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E79CA960-AF3D-890F-43E4-8F04EAB194B7}"/>
              </a:ext>
            </a:extLst>
          </p:cNvPr>
          <p:cNvSpPr/>
          <p:nvPr/>
        </p:nvSpPr>
        <p:spPr bwMode="auto">
          <a:xfrm>
            <a:off x="2699792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DEF35E08-D71D-BDC4-D5BA-B8706FB89D99}"/>
              </a:ext>
            </a:extLst>
          </p:cNvPr>
          <p:cNvSpPr/>
          <p:nvPr/>
        </p:nvSpPr>
        <p:spPr bwMode="auto">
          <a:xfrm>
            <a:off x="2699792" y="3068960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340D3B1A-D303-868C-432B-E035747A90DB}"/>
              </a:ext>
            </a:extLst>
          </p:cNvPr>
          <p:cNvSpPr/>
          <p:nvPr/>
        </p:nvSpPr>
        <p:spPr bwMode="auto">
          <a:xfrm>
            <a:off x="2698875" y="429875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53EA0A5-C32F-2641-548C-10EC055EDAC5}"/>
              </a:ext>
            </a:extLst>
          </p:cNvPr>
          <p:cNvSpPr/>
          <p:nvPr/>
        </p:nvSpPr>
        <p:spPr bwMode="auto">
          <a:xfrm>
            <a:off x="4067944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A5926BC2-EF91-5451-0507-454DEE18C048}"/>
              </a:ext>
            </a:extLst>
          </p:cNvPr>
          <p:cNvSpPr/>
          <p:nvPr/>
        </p:nvSpPr>
        <p:spPr bwMode="auto">
          <a:xfrm>
            <a:off x="4067944" y="309108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4E5B4BD-152B-20E7-FDCC-E8E8182CE117}"/>
              </a:ext>
            </a:extLst>
          </p:cNvPr>
          <p:cNvSpPr/>
          <p:nvPr/>
        </p:nvSpPr>
        <p:spPr bwMode="auto">
          <a:xfrm>
            <a:off x="4067944" y="4302662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F173DC4B-04D9-2C30-9829-0C53692E18FB}"/>
              </a:ext>
            </a:extLst>
          </p:cNvPr>
          <p:cNvSpPr/>
          <p:nvPr/>
        </p:nvSpPr>
        <p:spPr bwMode="auto">
          <a:xfrm>
            <a:off x="5436098" y="1732058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9A05300-E007-99B6-59B3-694E17CCAC61}"/>
              </a:ext>
            </a:extLst>
          </p:cNvPr>
          <p:cNvSpPr/>
          <p:nvPr/>
        </p:nvSpPr>
        <p:spPr bwMode="auto">
          <a:xfrm>
            <a:off x="5436098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2D74B6F7-73D3-32BF-EA1C-AA18ED10D1C2}"/>
              </a:ext>
            </a:extLst>
          </p:cNvPr>
          <p:cNvSpPr/>
          <p:nvPr/>
        </p:nvSpPr>
        <p:spPr bwMode="auto">
          <a:xfrm>
            <a:off x="5436098" y="429309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D19D9B11-E2B1-D3FD-5E63-A9E3B613CCC1}"/>
              </a:ext>
            </a:extLst>
          </p:cNvPr>
          <p:cNvSpPr/>
          <p:nvPr/>
        </p:nvSpPr>
        <p:spPr bwMode="auto">
          <a:xfrm>
            <a:off x="6804250" y="303987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B3156BD0-484D-017D-F04B-BBD59DFF3700}"/>
              </a:ext>
            </a:extLst>
          </p:cNvPr>
          <p:cNvCxnSpPr>
            <a:stCxn id="3" idx="6"/>
            <a:endCxn id="4" idx="3"/>
          </p:cNvCxnSpPr>
          <p:nvPr/>
        </p:nvCxnSpPr>
        <p:spPr bwMode="auto">
          <a:xfrm flipV="1">
            <a:off x="1835695" y="2171863"/>
            <a:ext cx="937914" cy="116168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E24FD95F-1047-B6A9-0AAC-FA3D8BABDCCB}"/>
              </a:ext>
            </a:extLst>
          </p:cNvPr>
          <p:cNvCxnSpPr>
            <a:stCxn id="3" idx="6"/>
            <a:endCxn id="5" idx="2"/>
          </p:cNvCxnSpPr>
          <p:nvPr/>
        </p:nvCxnSpPr>
        <p:spPr bwMode="auto">
          <a:xfrm flipV="1">
            <a:off x="1835695" y="3320988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87D0A2C0-D129-D806-816A-4215AF76FF6B}"/>
              </a:ext>
            </a:extLst>
          </p:cNvPr>
          <p:cNvCxnSpPr>
            <a:cxnSpLocks/>
            <a:stCxn id="3" idx="6"/>
            <a:endCxn id="7" idx="2"/>
          </p:cNvCxnSpPr>
          <p:nvPr/>
        </p:nvCxnSpPr>
        <p:spPr bwMode="auto">
          <a:xfrm>
            <a:off x="1835695" y="3333545"/>
            <a:ext cx="863180" cy="12172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2EFC720E-A4C5-0E99-0E82-D015FC8D2028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 bwMode="auto">
          <a:xfrm flipV="1">
            <a:off x="3203848" y="1993652"/>
            <a:ext cx="864096" cy="13273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038F323A-8873-32DC-EAEF-2A9D857603FF}"/>
              </a:ext>
            </a:extLst>
          </p:cNvPr>
          <p:cNvCxnSpPr/>
          <p:nvPr/>
        </p:nvCxnSpPr>
        <p:spPr bwMode="auto">
          <a:xfrm flipV="1">
            <a:off x="3202775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9CFDFACB-9E08-E4E7-4A90-3D274AC5468E}"/>
              </a:ext>
            </a:extLst>
          </p:cNvPr>
          <p:cNvCxnSpPr>
            <a:cxnSpLocks/>
            <a:endCxn id="10" idx="2"/>
          </p:cNvCxnSpPr>
          <p:nvPr/>
        </p:nvCxnSpPr>
        <p:spPr bwMode="auto">
          <a:xfrm>
            <a:off x="3202775" y="3320988"/>
            <a:ext cx="865169" cy="12337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9757B2DF-1908-CE21-6C21-32A508F65DE0}"/>
              </a:ext>
            </a:extLst>
          </p:cNvPr>
          <p:cNvCxnSpPr>
            <a:cxnSpLocks/>
            <a:endCxn id="11" idx="2"/>
          </p:cNvCxnSpPr>
          <p:nvPr/>
        </p:nvCxnSpPr>
        <p:spPr bwMode="auto">
          <a:xfrm flipV="1">
            <a:off x="4568938" y="1984086"/>
            <a:ext cx="867160" cy="13369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C768A192-EDD9-2D98-2CE7-544BC8105B17}"/>
              </a:ext>
            </a:extLst>
          </p:cNvPr>
          <p:cNvCxnSpPr/>
          <p:nvPr/>
        </p:nvCxnSpPr>
        <p:spPr bwMode="auto">
          <a:xfrm flipV="1">
            <a:off x="4568938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8FBCBB90-BA53-A811-E963-45640D7C5FBE}"/>
              </a:ext>
            </a:extLst>
          </p:cNvPr>
          <p:cNvCxnSpPr>
            <a:cxnSpLocks/>
            <a:endCxn id="13" idx="2"/>
          </p:cNvCxnSpPr>
          <p:nvPr/>
        </p:nvCxnSpPr>
        <p:spPr bwMode="auto">
          <a:xfrm>
            <a:off x="4568938" y="3320988"/>
            <a:ext cx="867160" cy="12241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EB36C966-3C87-2369-A792-FD6DEA824AD2}"/>
              </a:ext>
            </a:extLst>
          </p:cNvPr>
          <p:cNvCxnSpPr>
            <a:stCxn id="4" idx="6"/>
            <a:endCxn id="8" idx="2"/>
          </p:cNvCxnSpPr>
          <p:nvPr/>
        </p:nvCxnSpPr>
        <p:spPr bwMode="auto">
          <a:xfrm>
            <a:off x="3203848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240A4ED5-4428-3FA7-C250-0B29A03D1A08}"/>
              </a:ext>
            </a:extLst>
          </p:cNvPr>
          <p:cNvCxnSpPr/>
          <p:nvPr/>
        </p:nvCxnSpPr>
        <p:spPr bwMode="auto">
          <a:xfrm>
            <a:off x="3201859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C473B9F7-1DB8-B694-8958-E476D441E450}"/>
              </a:ext>
            </a:extLst>
          </p:cNvPr>
          <p:cNvCxnSpPr/>
          <p:nvPr/>
        </p:nvCxnSpPr>
        <p:spPr bwMode="auto">
          <a:xfrm>
            <a:off x="4568022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E28637D0-3679-EB4C-624A-C66634481C82}"/>
              </a:ext>
            </a:extLst>
          </p:cNvPr>
          <p:cNvCxnSpPr/>
          <p:nvPr/>
        </p:nvCxnSpPr>
        <p:spPr bwMode="auto">
          <a:xfrm>
            <a:off x="4568022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7AA495D9-48D2-7366-36DE-BF300DC511E6}"/>
              </a:ext>
            </a:extLst>
          </p:cNvPr>
          <p:cNvCxnSpPr/>
          <p:nvPr/>
        </p:nvCxnSpPr>
        <p:spPr bwMode="auto">
          <a:xfrm>
            <a:off x="5940154" y="3313775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E3EA9F33-8977-A782-7407-8180B80A727C}"/>
              </a:ext>
            </a:extLst>
          </p:cNvPr>
          <p:cNvCxnSpPr>
            <a:cxnSpLocks/>
            <a:stCxn id="4" idx="6"/>
          </p:cNvCxnSpPr>
          <p:nvPr/>
        </p:nvCxnSpPr>
        <p:spPr bwMode="auto">
          <a:xfrm>
            <a:off x="3203848" y="1993652"/>
            <a:ext cx="863648" cy="12459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9E110226-5B72-8704-BE03-F60E715743CD}"/>
              </a:ext>
            </a:extLst>
          </p:cNvPr>
          <p:cNvCxnSpPr>
            <a:cxnSpLocks/>
            <a:endCxn id="12" idx="2"/>
          </p:cNvCxnSpPr>
          <p:nvPr/>
        </p:nvCxnSpPr>
        <p:spPr bwMode="auto">
          <a:xfrm>
            <a:off x="4580255" y="1997558"/>
            <a:ext cx="855843" cy="13359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6605075F-CD2C-CB25-D471-8565243CE45C}"/>
              </a:ext>
            </a:extLst>
          </p:cNvPr>
          <p:cNvCxnSpPr/>
          <p:nvPr/>
        </p:nvCxnSpPr>
        <p:spPr bwMode="auto">
          <a:xfrm>
            <a:off x="5940154" y="1983881"/>
            <a:ext cx="864096" cy="134945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7FF257C6-18B9-57E6-585D-AC9959D05848}"/>
              </a:ext>
            </a:extLst>
          </p:cNvPr>
          <p:cNvCxnSpPr>
            <a:cxnSpLocks/>
            <a:stCxn id="7" idx="6"/>
          </p:cNvCxnSpPr>
          <p:nvPr/>
        </p:nvCxnSpPr>
        <p:spPr bwMode="auto">
          <a:xfrm flipV="1">
            <a:off x="3202931" y="3382824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A1E7927E-C2AF-1638-836A-690388F35DD3}"/>
              </a:ext>
            </a:extLst>
          </p:cNvPr>
          <p:cNvCxnSpPr>
            <a:cxnSpLocks/>
            <a:endCxn id="12" idx="2"/>
          </p:cNvCxnSpPr>
          <p:nvPr/>
        </p:nvCxnSpPr>
        <p:spPr bwMode="auto">
          <a:xfrm flipV="1">
            <a:off x="4579630" y="3333545"/>
            <a:ext cx="856468" cy="12196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790FF657-6895-3E3C-C911-FA9DE2874EB9}"/>
              </a:ext>
            </a:extLst>
          </p:cNvPr>
          <p:cNvCxnSpPr>
            <a:cxnSpLocks/>
          </p:cNvCxnSpPr>
          <p:nvPr/>
        </p:nvCxnSpPr>
        <p:spPr bwMode="auto">
          <a:xfrm flipV="1">
            <a:off x="5935101" y="3343111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A91304F5-D985-D18D-13F3-FEF32295D27B}"/>
              </a:ext>
            </a:extLst>
          </p:cNvPr>
          <p:cNvCxnSpPr>
            <a:stCxn id="4" idx="6"/>
            <a:endCxn id="10" idx="2"/>
          </p:cNvCxnSpPr>
          <p:nvPr/>
        </p:nvCxnSpPr>
        <p:spPr bwMode="auto">
          <a:xfrm>
            <a:off x="3203848" y="1993652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155B50C4-C1D6-BDFD-AF77-FAB86E973630}"/>
              </a:ext>
            </a:extLst>
          </p:cNvPr>
          <p:cNvCxnSpPr/>
          <p:nvPr/>
        </p:nvCxnSpPr>
        <p:spPr bwMode="auto">
          <a:xfrm>
            <a:off x="4564484" y="1997558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9B44FFA4-5FA4-79F4-2AB9-3273D4275068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 bwMode="auto">
          <a:xfrm flipV="1">
            <a:off x="3202931" y="1993652"/>
            <a:ext cx="865013" cy="25571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F544350D-5A38-F975-333D-A2EAEC0D090E}"/>
              </a:ext>
            </a:extLst>
          </p:cNvPr>
          <p:cNvCxnSpPr>
            <a:cxnSpLocks/>
            <a:endCxn id="11" idx="2"/>
          </p:cNvCxnSpPr>
          <p:nvPr/>
        </p:nvCxnSpPr>
        <p:spPr bwMode="auto">
          <a:xfrm flipV="1">
            <a:off x="4578459" y="1984086"/>
            <a:ext cx="857639" cy="252757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88F467C2-B486-A2F7-CBF4-1B73D244C321}"/>
              </a:ext>
            </a:extLst>
          </p:cNvPr>
          <p:cNvSpPr txBox="1"/>
          <p:nvPr/>
        </p:nvSpPr>
        <p:spPr>
          <a:xfrm>
            <a:off x="1017486" y="278620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</a:t>
            </a:r>
            <a:endParaRPr kumimoji="1"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D064EF5B-2AE4-A470-66B0-8AF4BD415C97}"/>
              </a:ext>
            </a:extLst>
          </p:cNvPr>
          <p:cNvSpPr txBox="1"/>
          <p:nvPr/>
        </p:nvSpPr>
        <p:spPr>
          <a:xfrm>
            <a:off x="7403690" y="3008671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</a:t>
            </a:r>
            <a:endParaRPr kumimoji="1" lang="zh-CN" altLang="en-US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F555AC40-EAB7-C61B-BE8A-82BE13399DD1}"/>
              </a:ext>
            </a:extLst>
          </p:cNvPr>
          <p:cNvSpPr txBox="1"/>
          <p:nvPr/>
        </p:nvSpPr>
        <p:spPr>
          <a:xfrm>
            <a:off x="2517679" y="13385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a1</a:t>
            </a:r>
            <a:endParaRPr kumimoji="1"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9904982C-3431-C1BB-C777-E9149D3CBA8D}"/>
              </a:ext>
            </a:extLst>
          </p:cNvPr>
          <p:cNvSpPr txBox="1"/>
          <p:nvPr/>
        </p:nvSpPr>
        <p:spPr>
          <a:xfrm>
            <a:off x="2510066" y="2673485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a2</a:t>
            </a:r>
            <a:endParaRPr kumimoji="1" lang="zh-CN" altLang="en-US" dirty="0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9C9FCCFC-3BEE-77B5-0E13-CC3635E26FDC}"/>
              </a:ext>
            </a:extLst>
          </p:cNvPr>
          <p:cNvSpPr txBox="1"/>
          <p:nvPr/>
        </p:nvSpPr>
        <p:spPr>
          <a:xfrm>
            <a:off x="2517679" y="393862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a3</a:t>
            </a:r>
            <a:endParaRPr kumimoji="1" lang="zh-CN" altLang="en-US" dirty="0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043FAF7C-B645-21FD-D473-AB2563F28495}"/>
              </a:ext>
            </a:extLst>
          </p:cNvPr>
          <p:cNvSpPr txBox="1"/>
          <p:nvPr/>
        </p:nvSpPr>
        <p:spPr>
          <a:xfrm>
            <a:off x="3968072" y="131443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3BA212A4-F1AF-271B-1CAB-50E23441524D}"/>
              </a:ext>
            </a:extLst>
          </p:cNvPr>
          <p:cNvSpPr txBox="1"/>
          <p:nvPr/>
        </p:nvSpPr>
        <p:spPr>
          <a:xfrm>
            <a:off x="3983537" y="265597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b2</a:t>
            </a:r>
            <a:endParaRPr kumimoji="1" lang="zh-CN" altLang="en-US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CB414D94-D2DA-C8F2-2B5B-D820D8723D26}"/>
              </a:ext>
            </a:extLst>
          </p:cNvPr>
          <p:cNvSpPr txBox="1"/>
          <p:nvPr/>
        </p:nvSpPr>
        <p:spPr>
          <a:xfrm>
            <a:off x="3972533" y="389312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b3</a:t>
            </a:r>
            <a:endParaRPr kumimoji="1" lang="zh-CN" altLang="en-US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BBD22703-861D-1B73-BFD2-D3F7C705D661}"/>
              </a:ext>
            </a:extLst>
          </p:cNvPr>
          <p:cNvSpPr txBox="1"/>
          <p:nvPr/>
        </p:nvSpPr>
        <p:spPr>
          <a:xfrm>
            <a:off x="5324611" y="1298334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c1</a:t>
            </a:r>
            <a:endParaRPr kumimoji="1" lang="zh-CN" altLang="en-US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C1E8B29A-F1D0-07FA-AD46-5A15946C02A2}"/>
              </a:ext>
            </a:extLst>
          </p:cNvPr>
          <p:cNvSpPr txBox="1"/>
          <p:nvPr/>
        </p:nvSpPr>
        <p:spPr>
          <a:xfrm>
            <a:off x="5401671" y="26424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c2</a:t>
            </a:r>
            <a:endParaRPr kumimoji="1"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05C99BA0-183D-B4D6-B44C-36A282CCFD16}"/>
              </a:ext>
            </a:extLst>
          </p:cNvPr>
          <p:cNvSpPr txBox="1"/>
          <p:nvPr/>
        </p:nvSpPr>
        <p:spPr>
          <a:xfrm>
            <a:off x="5441827" y="386340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93919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19DE672-5C47-ABE2-0286-36E2752D7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例</a:t>
            </a:r>
            <a:r>
              <a:rPr lang="zh-CN" altLang="en-US" b="1" dirty="0"/>
              <a:t>：求</a:t>
            </a:r>
            <a:r>
              <a:rPr lang="en-US" altLang="zh-CN" b="1" dirty="0"/>
              <a:t>S</a:t>
            </a:r>
            <a:r>
              <a:rPr lang="zh-CN" altLang="en-US" b="1" dirty="0"/>
              <a:t>到</a:t>
            </a:r>
            <a:r>
              <a:rPr lang="en-US" altLang="zh-CN" b="1" dirty="0"/>
              <a:t>E</a:t>
            </a:r>
            <a:r>
              <a:rPr lang="zh-CN" altLang="en-US" b="1" dirty="0"/>
              <a:t>的最短路径</a:t>
            </a:r>
            <a:endParaRPr lang="en-US" b="1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059D8B-D923-D329-EF96-F5838AA93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57</a:t>
            </a:fld>
            <a:endParaRPr lang="en-US" altLang="ko-KR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A3773C3-8138-D58F-EE2C-67DD770F6C10}"/>
              </a:ext>
            </a:extLst>
          </p:cNvPr>
          <p:cNvSpPr/>
          <p:nvPr/>
        </p:nvSpPr>
        <p:spPr bwMode="auto">
          <a:xfrm>
            <a:off x="1331639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B044ED7-73F2-C1BE-B220-2608EC3D022F}"/>
              </a:ext>
            </a:extLst>
          </p:cNvPr>
          <p:cNvSpPr/>
          <p:nvPr/>
        </p:nvSpPr>
        <p:spPr bwMode="auto">
          <a:xfrm>
            <a:off x="2699792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8276E993-5E44-59B6-5067-5F16803F2764}"/>
              </a:ext>
            </a:extLst>
          </p:cNvPr>
          <p:cNvSpPr/>
          <p:nvPr/>
        </p:nvSpPr>
        <p:spPr bwMode="auto">
          <a:xfrm>
            <a:off x="2699792" y="3068960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DD840A68-92F9-C4FC-8B53-3771635D74F3}"/>
              </a:ext>
            </a:extLst>
          </p:cNvPr>
          <p:cNvSpPr/>
          <p:nvPr/>
        </p:nvSpPr>
        <p:spPr bwMode="auto">
          <a:xfrm>
            <a:off x="2698875" y="429875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5731CCC-504E-A636-09AF-D2289CDF35C1}"/>
              </a:ext>
            </a:extLst>
          </p:cNvPr>
          <p:cNvSpPr/>
          <p:nvPr/>
        </p:nvSpPr>
        <p:spPr bwMode="auto">
          <a:xfrm>
            <a:off x="4067944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7C9515E-220C-8BC6-CD7D-6B0305817808}"/>
              </a:ext>
            </a:extLst>
          </p:cNvPr>
          <p:cNvSpPr/>
          <p:nvPr/>
        </p:nvSpPr>
        <p:spPr bwMode="auto">
          <a:xfrm>
            <a:off x="4067944" y="309108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A769CEB4-6576-482A-E09C-D3C99E1C87E5}"/>
              </a:ext>
            </a:extLst>
          </p:cNvPr>
          <p:cNvSpPr/>
          <p:nvPr/>
        </p:nvSpPr>
        <p:spPr bwMode="auto">
          <a:xfrm>
            <a:off x="4067944" y="4302662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6CD1D97-CE46-BD09-749B-7E76A7403A13}"/>
              </a:ext>
            </a:extLst>
          </p:cNvPr>
          <p:cNvSpPr/>
          <p:nvPr/>
        </p:nvSpPr>
        <p:spPr bwMode="auto">
          <a:xfrm>
            <a:off x="5436098" y="1732058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13A46A0-DFF2-555E-83AA-C99F5CCE8E91}"/>
              </a:ext>
            </a:extLst>
          </p:cNvPr>
          <p:cNvSpPr/>
          <p:nvPr/>
        </p:nvSpPr>
        <p:spPr bwMode="auto">
          <a:xfrm>
            <a:off x="5436098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8A5A8C48-4835-558B-EDCC-679A86F56500}"/>
              </a:ext>
            </a:extLst>
          </p:cNvPr>
          <p:cNvSpPr/>
          <p:nvPr/>
        </p:nvSpPr>
        <p:spPr bwMode="auto">
          <a:xfrm>
            <a:off x="5436098" y="429309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BD1C9C70-888A-199C-EEC6-A6EAEC252F90}"/>
              </a:ext>
            </a:extLst>
          </p:cNvPr>
          <p:cNvSpPr/>
          <p:nvPr/>
        </p:nvSpPr>
        <p:spPr bwMode="auto">
          <a:xfrm>
            <a:off x="6804250" y="303987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A4E926F7-4113-6F19-3723-4B689152BABB}"/>
              </a:ext>
            </a:extLst>
          </p:cNvPr>
          <p:cNvCxnSpPr>
            <a:stCxn id="6" idx="6"/>
            <a:endCxn id="7" idx="3"/>
          </p:cNvCxnSpPr>
          <p:nvPr/>
        </p:nvCxnSpPr>
        <p:spPr bwMode="auto">
          <a:xfrm flipV="1">
            <a:off x="1835695" y="2171863"/>
            <a:ext cx="937914" cy="116168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8345CD95-D264-374A-2FBC-440B6852D9E8}"/>
              </a:ext>
            </a:extLst>
          </p:cNvPr>
          <p:cNvCxnSpPr>
            <a:stCxn id="6" idx="6"/>
            <a:endCxn id="8" idx="2"/>
          </p:cNvCxnSpPr>
          <p:nvPr/>
        </p:nvCxnSpPr>
        <p:spPr bwMode="auto">
          <a:xfrm flipV="1">
            <a:off x="1835695" y="3320988"/>
            <a:ext cx="864097" cy="1255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E2CBFF43-8A81-29F2-AFA9-9E21B84D5B7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 bwMode="auto">
          <a:xfrm>
            <a:off x="1835695" y="3333545"/>
            <a:ext cx="863180" cy="12172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06C1427B-0753-CF84-6235-E3F2FF1E1EF7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 bwMode="auto">
          <a:xfrm flipV="1">
            <a:off x="3203848" y="1993652"/>
            <a:ext cx="864096" cy="13273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456813E5-FC9A-6D59-C073-39806AB1F35F}"/>
              </a:ext>
            </a:extLst>
          </p:cNvPr>
          <p:cNvCxnSpPr/>
          <p:nvPr/>
        </p:nvCxnSpPr>
        <p:spPr bwMode="auto">
          <a:xfrm flipV="1">
            <a:off x="3202775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5FC7A8B2-BD3F-9A81-98C5-48E6C339661D}"/>
              </a:ext>
            </a:extLst>
          </p:cNvPr>
          <p:cNvCxnSpPr>
            <a:cxnSpLocks/>
            <a:endCxn id="12" idx="2"/>
          </p:cNvCxnSpPr>
          <p:nvPr/>
        </p:nvCxnSpPr>
        <p:spPr bwMode="auto">
          <a:xfrm>
            <a:off x="3202775" y="3320988"/>
            <a:ext cx="865169" cy="12337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02694F7A-7F41-2E00-E9BC-F02C9B8C30D5}"/>
              </a:ext>
            </a:extLst>
          </p:cNvPr>
          <p:cNvCxnSpPr>
            <a:cxnSpLocks/>
            <a:endCxn id="13" idx="2"/>
          </p:cNvCxnSpPr>
          <p:nvPr/>
        </p:nvCxnSpPr>
        <p:spPr bwMode="auto">
          <a:xfrm flipV="1">
            <a:off x="4568938" y="1984086"/>
            <a:ext cx="867160" cy="13369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4B63671F-BDA7-8A34-2250-851643E207A1}"/>
              </a:ext>
            </a:extLst>
          </p:cNvPr>
          <p:cNvCxnSpPr/>
          <p:nvPr/>
        </p:nvCxnSpPr>
        <p:spPr bwMode="auto">
          <a:xfrm flipV="1">
            <a:off x="4568938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D10F75FC-DBB5-77E4-650B-01E48D37DF3F}"/>
              </a:ext>
            </a:extLst>
          </p:cNvPr>
          <p:cNvCxnSpPr>
            <a:cxnSpLocks/>
            <a:endCxn id="15" idx="2"/>
          </p:cNvCxnSpPr>
          <p:nvPr/>
        </p:nvCxnSpPr>
        <p:spPr bwMode="auto">
          <a:xfrm>
            <a:off x="4568938" y="3320988"/>
            <a:ext cx="867160" cy="12241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91D28E3C-432F-699C-AB47-B235C0816636}"/>
              </a:ext>
            </a:extLst>
          </p:cNvPr>
          <p:cNvCxnSpPr>
            <a:stCxn id="7" idx="6"/>
            <a:endCxn id="10" idx="2"/>
          </p:cNvCxnSpPr>
          <p:nvPr/>
        </p:nvCxnSpPr>
        <p:spPr bwMode="auto">
          <a:xfrm>
            <a:off x="3203848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F200FF25-E860-F34C-506A-FC9719CEBB71}"/>
              </a:ext>
            </a:extLst>
          </p:cNvPr>
          <p:cNvCxnSpPr/>
          <p:nvPr/>
        </p:nvCxnSpPr>
        <p:spPr bwMode="auto">
          <a:xfrm>
            <a:off x="3201859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80620451-FBAD-84B0-8EEA-DEEFFD7FFBD7}"/>
              </a:ext>
            </a:extLst>
          </p:cNvPr>
          <p:cNvCxnSpPr/>
          <p:nvPr/>
        </p:nvCxnSpPr>
        <p:spPr bwMode="auto">
          <a:xfrm>
            <a:off x="4568022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4E7B663A-5DAD-A408-22D9-44D3C4B1ABA6}"/>
              </a:ext>
            </a:extLst>
          </p:cNvPr>
          <p:cNvCxnSpPr/>
          <p:nvPr/>
        </p:nvCxnSpPr>
        <p:spPr bwMode="auto">
          <a:xfrm>
            <a:off x="4568022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5912CB4F-8608-0512-269E-29B9CC90A31A}"/>
              </a:ext>
            </a:extLst>
          </p:cNvPr>
          <p:cNvCxnSpPr/>
          <p:nvPr/>
        </p:nvCxnSpPr>
        <p:spPr bwMode="auto">
          <a:xfrm>
            <a:off x="5940154" y="3313775"/>
            <a:ext cx="864096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D9228884-B1FA-6CA2-943E-6222621068FE}"/>
              </a:ext>
            </a:extLst>
          </p:cNvPr>
          <p:cNvCxnSpPr>
            <a:cxnSpLocks/>
            <a:stCxn id="7" idx="6"/>
          </p:cNvCxnSpPr>
          <p:nvPr/>
        </p:nvCxnSpPr>
        <p:spPr bwMode="auto">
          <a:xfrm>
            <a:off x="3203848" y="1993652"/>
            <a:ext cx="863648" cy="12459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FAD1E134-E3AE-5DBC-2464-C2898B0D7898}"/>
              </a:ext>
            </a:extLst>
          </p:cNvPr>
          <p:cNvCxnSpPr>
            <a:cxnSpLocks/>
            <a:endCxn id="14" idx="2"/>
          </p:cNvCxnSpPr>
          <p:nvPr/>
        </p:nvCxnSpPr>
        <p:spPr bwMode="auto">
          <a:xfrm>
            <a:off x="4580255" y="1997558"/>
            <a:ext cx="855843" cy="13359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89120ED4-7825-C163-CCAE-A706FAD7270D}"/>
              </a:ext>
            </a:extLst>
          </p:cNvPr>
          <p:cNvCxnSpPr/>
          <p:nvPr/>
        </p:nvCxnSpPr>
        <p:spPr bwMode="auto">
          <a:xfrm>
            <a:off x="5940154" y="1983881"/>
            <a:ext cx="864096" cy="134945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B9E9F69A-243F-D4C3-4FAF-AC7C831BB49E}"/>
              </a:ext>
            </a:extLst>
          </p:cNvPr>
          <p:cNvCxnSpPr>
            <a:cxnSpLocks/>
            <a:stCxn id="9" idx="6"/>
          </p:cNvCxnSpPr>
          <p:nvPr/>
        </p:nvCxnSpPr>
        <p:spPr bwMode="auto">
          <a:xfrm flipV="1">
            <a:off x="3202931" y="3382824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F4E9EC47-B19C-73CD-94CE-65923FE3C75D}"/>
              </a:ext>
            </a:extLst>
          </p:cNvPr>
          <p:cNvCxnSpPr>
            <a:cxnSpLocks/>
            <a:endCxn id="14" idx="2"/>
          </p:cNvCxnSpPr>
          <p:nvPr/>
        </p:nvCxnSpPr>
        <p:spPr bwMode="auto">
          <a:xfrm flipV="1">
            <a:off x="4579630" y="3333545"/>
            <a:ext cx="856468" cy="12196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48BC2794-2C7A-1466-09A4-D710829C4D93}"/>
              </a:ext>
            </a:extLst>
          </p:cNvPr>
          <p:cNvCxnSpPr>
            <a:cxnSpLocks/>
          </p:cNvCxnSpPr>
          <p:nvPr/>
        </p:nvCxnSpPr>
        <p:spPr bwMode="auto">
          <a:xfrm flipV="1">
            <a:off x="5935101" y="3343111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D2B99EA2-0D56-8A76-5B2F-2EB3A815D3A5}"/>
              </a:ext>
            </a:extLst>
          </p:cNvPr>
          <p:cNvCxnSpPr>
            <a:stCxn id="7" idx="6"/>
            <a:endCxn id="12" idx="2"/>
          </p:cNvCxnSpPr>
          <p:nvPr/>
        </p:nvCxnSpPr>
        <p:spPr bwMode="auto">
          <a:xfrm>
            <a:off x="3203848" y="1993652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0A015693-4B2F-5B05-EA5C-CC4C9C14A2E7}"/>
              </a:ext>
            </a:extLst>
          </p:cNvPr>
          <p:cNvCxnSpPr/>
          <p:nvPr/>
        </p:nvCxnSpPr>
        <p:spPr bwMode="auto">
          <a:xfrm>
            <a:off x="4564484" y="1997558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CC13D073-65F9-9613-04D5-510AF022821E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 bwMode="auto">
          <a:xfrm flipV="1">
            <a:off x="3202931" y="1993652"/>
            <a:ext cx="865013" cy="25571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09E712FF-8BB7-9FAE-DA9C-A0BA015D3145}"/>
              </a:ext>
            </a:extLst>
          </p:cNvPr>
          <p:cNvCxnSpPr>
            <a:cxnSpLocks/>
            <a:endCxn id="13" idx="2"/>
          </p:cNvCxnSpPr>
          <p:nvPr/>
        </p:nvCxnSpPr>
        <p:spPr bwMode="auto">
          <a:xfrm flipV="1">
            <a:off x="4578459" y="1984086"/>
            <a:ext cx="857639" cy="252757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8DDD7622-4149-F37D-751D-B469BF566BF7}"/>
              </a:ext>
            </a:extLst>
          </p:cNvPr>
          <p:cNvSpPr txBox="1"/>
          <p:nvPr/>
        </p:nvSpPr>
        <p:spPr>
          <a:xfrm>
            <a:off x="1017486" y="278620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</a:t>
            </a:r>
            <a:endParaRPr kumimoji="1"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50425BE2-873C-AB5A-F62D-E633048C1899}"/>
              </a:ext>
            </a:extLst>
          </p:cNvPr>
          <p:cNvSpPr txBox="1"/>
          <p:nvPr/>
        </p:nvSpPr>
        <p:spPr>
          <a:xfrm>
            <a:off x="7403690" y="3008671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</a:t>
            </a:r>
            <a:endParaRPr kumimoji="1" lang="zh-CN" altLang="en-US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96B028E-AF87-F553-C1D1-96DE1056121C}"/>
              </a:ext>
            </a:extLst>
          </p:cNvPr>
          <p:cNvSpPr txBox="1"/>
          <p:nvPr/>
        </p:nvSpPr>
        <p:spPr>
          <a:xfrm>
            <a:off x="2517679" y="13385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a1</a:t>
            </a:r>
            <a:endParaRPr kumimoji="1"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B66272A-E631-D429-8FD7-E6E7F68DA71E}"/>
              </a:ext>
            </a:extLst>
          </p:cNvPr>
          <p:cNvSpPr txBox="1"/>
          <p:nvPr/>
        </p:nvSpPr>
        <p:spPr>
          <a:xfrm>
            <a:off x="2510066" y="2673485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a2</a:t>
            </a:r>
            <a:endParaRPr kumimoji="1"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E10CE78-D274-55C5-B7BF-C8F5F365833B}"/>
              </a:ext>
            </a:extLst>
          </p:cNvPr>
          <p:cNvSpPr txBox="1"/>
          <p:nvPr/>
        </p:nvSpPr>
        <p:spPr>
          <a:xfrm>
            <a:off x="2517679" y="393862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a3</a:t>
            </a:r>
            <a:endParaRPr kumimoji="1"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434BADD-132C-4055-F52C-34FB3F54DE4E}"/>
              </a:ext>
            </a:extLst>
          </p:cNvPr>
          <p:cNvSpPr txBox="1"/>
          <p:nvPr/>
        </p:nvSpPr>
        <p:spPr>
          <a:xfrm>
            <a:off x="3968072" y="131443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8AFB7866-6470-C2E4-C103-0539EEB16EE4}"/>
              </a:ext>
            </a:extLst>
          </p:cNvPr>
          <p:cNvSpPr txBox="1"/>
          <p:nvPr/>
        </p:nvSpPr>
        <p:spPr>
          <a:xfrm>
            <a:off x="3983537" y="265597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b2</a:t>
            </a:r>
            <a:endParaRPr kumimoji="1"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10111E46-2EA7-7337-4056-2DE28B4A989D}"/>
              </a:ext>
            </a:extLst>
          </p:cNvPr>
          <p:cNvSpPr txBox="1"/>
          <p:nvPr/>
        </p:nvSpPr>
        <p:spPr>
          <a:xfrm>
            <a:off x="3972533" y="389312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b3</a:t>
            </a:r>
            <a:endParaRPr kumimoji="1"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2101F33-5E3A-D51C-4592-C30A6934D0F5}"/>
              </a:ext>
            </a:extLst>
          </p:cNvPr>
          <p:cNvSpPr txBox="1"/>
          <p:nvPr/>
        </p:nvSpPr>
        <p:spPr>
          <a:xfrm>
            <a:off x="5324611" y="1298334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c1</a:t>
            </a:r>
            <a:endParaRPr kumimoji="1"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8C894303-A3E6-269A-AEC6-6E27D9E89B27}"/>
              </a:ext>
            </a:extLst>
          </p:cNvPr>
          <p:cNvSpPr txBox="1"/>
          <p:nvPr/>
        </p:nvSpPr>
        <p:spPr>
          <a:xfrm>
            <a:off x="5401671" y="26424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c2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812BF26D-D371-D6FF-0A99-645EEAF15C07}"/>
              </a:ext>
            </a:extLst>
          </p:cNvPr>
          <p:cNvSpPr txBox="1"/>
          <p:nvPr/>
        </p:nvSpPr>
        <p:spPr>
          <a:xfrm>
            <a:off x="5441827" y="386340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990253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19DE672-5C47-ABE2-0286-36E2752D7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例</a:t>
            </a:r>
            <a:r>
              <a:rPr lang="zh-CN" altLang="en-US" b="1" dirty="0"/>
              <a:t>：求</a:t>
            </a:r>
            <a:r>
              <a:rPr lang="en-US" altLang="zh-CN" b="1" dirty="0"/>
              <a:t>S</a:t>
            </a:r>
            <a:r>
              <a:rPr lang="zh-CN" altLang="en-US" b="1" dirty="0"/>
              <a:t>到</a:t>
            </a:r>
            <a:r>
              <a:rPr lang="en-US" altLang="zh-CN" b="1" dirty="0"/>
              <a:t>E</a:t>
            </a:r>
            <a:r>
              <a:rPr lang="zh-CN" altLang="en-US" b="1" dirty="0"/>
              <a:t>的最短路径</a:t>
            </a:r>
            <a:endParaRPr lang="en-US" b="1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059D8B-D923-D329-EF96-F5838AA93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58</a:t>
            </a:fld>
            <a:endParaRPr lang="en-US" altLang="ko-KR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EFEB2826-F12D-9161-D9DB-81E30AB0A1D7}"/>
              </a:ext>
            </a:extLst>
          </p:cNvPr>
          <p:cNvSpPr/>
          <p:nvPr/>
        </p:nvSpPr>
        <p:spPr bwMode="auto">
          <a:xfrm>
            <a:off x="1331639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B89622E1-AAD1-278C-B1BD-3F0BB7CC451E}"/>
              </a:ext>
            </a:extLst>
          </p:cNvPr>
          <p:cNvSpPr/>
          <p:nvPr/>
        </p:nvSpPr>
        <p:spPr bwMode="auto">
          <a:xfrm>
            <a:off x="2699792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C9650F10-1C07-3C6C-908E-1E884AB3CAC6}"/>
              </a:ext>
            </a:extLst>
          </p:cNvPr>
          <p:cNvSpPr/>
          <p:nvPr/>
        </p:nvSpPr>
        <p:spPr bwMode="auto">
          <a:xfrm>
            <a:off x="2699792" y="3068960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53A737F1-D738-3EFE-F535-BBE47B4119AB}"/>
              </a:ext>
            </a:extLst>
          </p:cNvPr>
          <p:cNvSpPr/>
          <p:nvPr/>
        </p:nvSpPr>
        <p:spPr bwMode="auto">
          <a:xfrm>
            <a:off x="2698875" y="429875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5930C09A-5525-84A8-0637-717E00119A93}"/>
              </a:ext>
            </a:extLst>
          </p:cNvPr>
          <p:cNvSpPr/>
          <p:nvPr/>
        </p:nvSpPr>
        <p:spPr bwMode="auto">
          <a:xfrm>
            <a:off x="4067944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9792E2B7-703B-08F1-F9A3-258093CB57B4}"/>
              </a:ext>
            </a:extLst>
          </p:cNvPr>
          <p:cNvSpPr/>
          <p:nvPr/>
        </p:nvSpPr>
        <p:spPr bwMode="auto">
          <a:xfrm>
            <a:off x="4067944" y="309108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AD93A543-8512-2A70-A6E8-841952584414}"/>
              </a:ext>
            </a:extLst>
          </p:cNvPr>
          <p:cNvSpPr/>
          <p:nvPr/>
        </p:nvSpPr>
        <p:spPr bwMode="auto">
          <a:xfrm>
            <a:off x="4067944" y="4302662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25412600-BCD1-6963-F430-FCAF91C6E9FC}"/>
              </a:ext>
            </a:extLst>
          </p:cNvPr>
          <p:cNvSpPr/>
          <p:nvPr/>
        </p:nvSpPr>
        <p:spPr bwMode="auto">
          <a:xfrm>
            <a:off x="5436098" y="1732058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4483C681-4D53-A3D7-E5E1-3ECB39347080}"/>
              </a:ext>
            </a:extLst>
          </p:cNvPr>
          <p:cNvSpPr/>
          <p:nvPr/>
        </p:nvSpPr>
        <p:spPr bwMode="auto">
          <a:xfrm>
            <a:off x="5436098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B02C6A20-45DA-13F5-E9C2-8071898A7D76}"/>
              </a:ext>
            </a:extLst>
          </p:cNvPr>
          <p:cNvSpPr/>
          <p:nvPr/>
        </p:nvSpPr>
        <p:spPr bwMode="auto">
          <a:xfrm>
            <a:off x="5436098" y="429309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4B798B5B-A686-F7EB-67AD-B4BFFE9A994F}"/>
              </a:ext>
            </a:extLst>
          </p:cNvPr>
          <p:cNvSpPr/>
          <p:nvPr/>
        </p:nvSpPr>
        <p:spPr bwMode="auto">
          <a:xfrm>
            <a:off x="6804250" y="303987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8A57B3B8-47B6-A989-586E-FC50A4066870}"/>
              </a:ext>
            </a:extLst>
          </p:cNvPr>
          <p:cNvCxnSpPr>
            <a:stCxn id="2" idx="6"/>
            <a:endCxn id="3" idx="3"/>
          </p:cNvCxnSpPr>
          <p:nvPr/>
        </p:nvCxnSpPr>
        <p:spPr bwMode="auto">
          <a:xfrm flipV="1">
            <a:off x="1835695" y="2171863"/>
            <a:ext cx="937914" cy="116168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6B07FD08-F651-D005-6EB7-C6AB85D483E9}"/>
              </a:ext>
            </a:extLst>
          </p:cNvPr>
          <p:cNvCxnSpPr>
            <a:stCxn id="2" idx="6"/>
            <a:endCxn id="52" idx="2"/>
          </p:cNvCxnSpPr>
          <p:nvPr/>
        </p:nvCxnSpPr>
        <p:spPr bwMode="auto">
          <a:xfrm flipV="1">
            <a:off x="1835695" y="3320988"/>
            <a:ext cx="864097" cy="1255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B4C2C817-79D9-7B5A-24D4-3D45D064C510}"/>
              </a:ext>
            </a:extLst>
          </p:cNvPr>
          <p:cNvCxnSpPr>
            <a:cxnSpLocks/>
            <a:stCxn id="2" idx="6"/>
            <a:endCxn id="53" idx="2"/>
          </p:cNvCxnSpPr>
          <p:nvPr/>
        </p:nvCxnSpPr>
        <p:spPr bwMode="auto">
          <a:xfrm>
            <a:off x="1835695" y="3333545"/>
            <a:ext cx="863180" cy="121723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4" name="直线箭头连接符 63">
            <a:extLst>
              <a:ext uri="{FF2B5EF4-FFF2-40B4-BE49-F238E27FC236}">
                <a16:creationId xmlns:a16="http://schemas.microsoft.com/office/drawing/2014/main" id="{B006E102-55EE-5CAD-A1DF-B86B06DB48FC}"/>
              </a:ext>
            </a:extLst>
          </p:cNvPr>
          <p:cNvCxnSpPr>
            <a:cxnSpLocks/>
            <a:stCxn id="52" idx="6"/>
            <a:endCxn id="54" idx="2"/>
          </p:cNvCxnSpPr>
          <p:nvPr/>
        </p:nvCxnSpPr>
        <p:spPr bwMode="auto">
          <a:xfrm flipV="1">
            <a:off x="3203848" y="1993652"/>
            <a:ext cx="864096" cy="13273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F54349D5-5A7D-D1E6-1ADE-4D360D53CAB8}"/>
              </a:ext>
            </a:extLst>
          </p:cNvPr>
          <p:cNvCxnSpPr/>
          <p:nvPr/>
        </p:nvCxnSpPr>
        <p:spPr bwMode="auto">
          <a:xfrm flipV="1">
            <a:off x="3202775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F17A8A04-5EF6-3C11-B38D-964ECA440838}"/>
              </a:ext>
            </a:extLst>
          </p:cNvPr>
          <p:cNvCxnSpPr>
            <a:cxnSpLocks/>
            <a:endCxn id="56" idx="2"/>
          </p:cNvCxnSpPr>
          <p:nvPr/>
        </p:nvCxnSpPr>
        <p:spPr bwMode="auto">
          <a:xfrm>
            <a:off x="3202775" y="3320988"/>
            <a:ext cx="865169" cy="12337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8421FAA7-AC23-F4BF-FCFE-812BD41DCB1D}"/>
              </a:ext>
            </a:extLst>
          </p:cNvPr>
          <p:cNvCxnSpPr>
            <a:cxnSpLocks/>
            <a:endCxn id="57" idx="2"/>
          </p:cNvCxnSpPr>
          <p:nvPr/>
        </p:nvCxnSpPr>
        <p:spPr bwMode="auto">
          <a:xfrm flipV="1">
            <a:off x="4568938" y="1984086"/>
            <a:ext cx="867160" cy="13369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3E547643-CF9C-A16C-EF09-EA94ADF4013A}"/>
              </a:ext>
            </a:extLst>
          </p:cNvPr>
          <p:cNvCxnSpPr/>
          <p:nvPr/>
        </p:nvCxnSpPr>
        <p:spPr bwMode="auto">
          <a:xfrm flipV="1">
            <a:off x="4568938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867958A9-1172-A03F-FC99-36A9E6612E1F}"/>
              </a:ext>
            </a:extLst>
          </p:cNvPr>
          <p:cNvCxnSpPr>
            <a:cxnSpLocks/>
            <a:endCxn id="59" idx="2"/>
          </p:cNvCxnSpPr>
          <p:nvPr/>
        </p:nvCxnSpPr>
        <p:spPr bwMode="auto">
          <a:xfrm>
            <a:off x="4568938" y="3320988"/>
            <a:ext cx="867160" cy="12241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9075F87B-9858-D076-1A71-229FD4C6D2DA}"/>
              </a:ext>
            </a:extLst>
          </p:cNvPr>
          <p:cNvCxnSpPr>
            <a:stCxn id="3" idx="6"/>
            <a:endCxn id="54" idx="2"/>
          </p:cNvCxnSpPr>
          <p:nvPr/>
        </p:nvCxnSpPr>
        <p:spPr bwMode="auto">
          <a:xfrm>
            <a:off x="3203848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F9D22FEB-6DBF-24BA-91A2-FD32A4617999}"/>
              </a:ext>
            </a:extLst>
          </p:cNvPr>
          <p:cNvCxnSpPr/>
          <p:nvPr/>
        </p:nvCxnSpPr>
        <p:spPr bwMode="auto">
          <a:xfrm>
            <a:off x="3201859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6A169A0F-6DB6-70F4-E220-2E6229A8DA3C}"/>
              </a:ext>
            </a:extLst>
          </p:cNvPr>
          <p:cNvCxnSpPr/>
          <p:nvPr/>
        </p:nvCxnSpPr>
        <p:spPr bwMode="auto">
          <a:xfrm>
            <a:off x="4568022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3" name="直线箭头连接符 72">
            <a:extLst>
              <a:ext uri="{FF2B5EF4-FFF2-40B4-BE49-F238E27FC236}">
                <a16:creationId xmlns:a16="http://schemas.microsoft.com/office/drawing/2014/main" id="{433D8183-6530-F877-629A-7AFD84F7192B}"/>
              </a:ext>
            </a:extLst>
          </p:cNvPr>
          <p:cNvCxnSpPr/>
          <p:nvPr/>
        </p:nvCxnSpPr>
        <p:spPr bwMode="auto">
          <a:xfrm>
            <a:off x="4568022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BC58F363-844A-23A2-49B8-44CDC9DABBC0}"/>
              </a:ext>
            </a:extLst>
          </p:cNvPr>
          <p:cNvCxnSpPr/>
          <p:nvPr/>
        </p:nvCxnSpPr>
        <p:spPr bwMode="auto">
          <a:xfrm>
            <a:off x="5940154" y="3313775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3C66D018-5AC0-B06C-B26C-02E408389BDF}"/>
              </a:ext>
            </a:extLst>
          </p:cNvPr>
          <p:cNvCxnSpPr>
            <a:cxnSpLocks/>
            <a:stCxn id="3" idx="6"/>
          </p:cNvCxnSpPr>
          <p:nvPr/>
        </p:nvCxnSpPr>
        <p:spPr bwMode="auto">
          <a:xfrm>
            <a:off x="3203848" y="1993652"/>
            <a:ext cx="863648" cy="12459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6" name="直线箭头连接符 75">
            <a:extLst>
              <a:ext uri="{FF2B5EF4-FFF2-40B4-BE49-F238E27FC236}">
                <a16:creationId xmlns:a16="http://schemas.microsoft.com/office/drawing/2014/main" id="{01586195-27F1-E53B-9964-75059C795747}"/>
              </a:ext>
            </a:extLst>
          </p:cNvPr>
          <p:cNvCxnSpPr>
            <a:cxnSpLocks/>
            <a:endCxn id="58" idx="2"/>
          </p:cNvCxnSpPr>
          <p:nvPr/>
        </p:nvCxnSpPr>
        <p:spPr bwMode="auto">
          <a:xfrm>
            <a:off x="4580255" y="1997558"/>
            <a:ext cx="855843" cy="13359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直线箭头连接符 76">
            <a:extLst>
              <a:ext uri="{FF2B5EF4-FFF2-40B4-BE49-F238E27FC236}">
                <a16:creationId xmlns:a16="http://schemas.microsoft.com/office/drawing/2014/main" id="{522D3B6D-5F4A-687F-3102-548B94D99ECF}"/>
              </a:ext>
            </a:extLst>
          </p:cNvPr>
          <p:cNvCxnSpPr/>
          <p:nvPr/>
        </p:nvCxnSpPr>
        <p:spPr bwMode="auto">
          <a:xfrm>
            <a:off x="5940154" y="1983881"/>
            <a:ext cx="864096" cy="134945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8" name="直线箭头连接符 77">
            <a:extLst>
              <a:ext uri="{FF2B5EF4-FFF2-40B4-BE49-F238E27FC236}">
                <a16:creationId xmlns:a16="http://schemas.microsoft.com/office/drawing/2014/main" id="{D4C17B0B-EE05-AB57-B405-8B95D1BDD47C}"/>
              </a:ext>
            </a:extLst>
          </p:cNvPr>
          <p:cNvCxnSpPr>
            <a:cxnSpLocks/>
            <a:stCxn id="53" idx="6"/>
          </p:cNvCxnSpPr>
          <p:nvPr/>
        </p:nvCxnSpPr>
        <p:spPr bwMode="auto">
          <a:xfrm flipV="1">
            <a:off x="3202931" y="3382824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9" name="直线箭头连接符 78">
            <a:extLst>
              <a:ext uri="{FF2B5EF4-FFF2-40B4-BE49-F238E27FC236}">
                <a16:creationId xmlns:a16="http://schemas.microsoft.com/office/drawing/2014/main" id="{2A1AC005-C336-1728-BB49-DC99EF6CA15D}"/>
              </a:ext>
            </a:extLst>
          </p:cNvPr>
          <p:cNvCxnSpPr>
            <a:cxnSpLocks/>
            <a:endCxn id="58" idx="2"/>
          </p:cNvCxnSpPr>
          <p:nvPr/>
        </p:nvCxnSpPr>
        <p:spPr bwMode="auto">
          <a:xfrm flipV="1">
            <a:off x="4579630" y="3333545"/>
            <a:ext cx="856468" cy="12196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0" name="直线箭头连接符 79">
            <a:extLst>
              <a:ext uri="{FF2B5EF4-FFF2-40B4-BE49-F238E27FC236}">
                <a16:creationId xmlns:a16="http://schemas.microsoft.com/office/drawing/2014/main" id="{AE1C0345-38F5-0568-B4BF-7E646B3512BB}"/>
              </a:ext>
            </a:extLst>
          </p:cNvPr>
          <p:cNvCxnSpPr>
            <a:cxnSpLocks/>
          </p:cNvCxnSpPr>
          <p:nvPr/>
        </p:nvCxnSpPr>
        <p:spPr bwMode="auto">
          <a:xfrm flipV="1">
            <a:off x="5935101" y="3343111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1" name="直线箭头连接符 80">
            <a:extLst>
              <a:ext uri="{FF2B5EF4-FFF2-40B4-BE49-F238E27FC236}">
                <a16:creationId xmlns:a16="http://schemas.microsoft.com/office/drawing/2014/main" id="{0BE10468-98D4-F348-1D58-1A7CE895D5B9}"/>
              </a:ext>
            </a:extLst>
          </p:cNvPr>
          <p:cNvCxnSpPr>
            <a:stCxn id="3" idx="6"/>
            <a:endCxn id="56" idx="2"/>
          </p:cNvCxnSpPr>
          <p:nvPr/>
        </p:nvCxnSpPr>
        <p:spPr bwMode="auto">
          <a:xfrm>
            <a:off x="3203848" y="1993652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2" name="直线箭头连接符 81">
            <a:extLst>
              <a:ext uri="{FF2B5EF4-FFF2-40B4-BE49-F238E27FC236}">
                <a16:creationId xmlns:a16="http://schemas.microsoft.com/office/drawing/2014/main" id="{70FD695F-5CCA-DA24-AA47-ABAED60281DC}"/>
              </a:ext>
            </a:extLst>
          </p:cNvPr>
          <p:cNvCxnSpPr/>
          <p:nvPr/>
        </p:nvCxnSpPr>
        <p:spPr bwMode="auto">
          <a:xfrm>
            <a:off x="4564484" y="1997558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3" name="直线箭头连接符 82">
            <a:extLst>
              <a:ext uri="{FF2B5EF4-FFF2-40B4-BE49-F238E27FC236}">
                <a16:creationId xmlns:a16="http://schemas.microsoft.com/office/drawing/2014/main" id="{997B822C-5100-06B7-BD6C-C322A0E97B3B}"/>
              </a:ext>
            </a:extLst>
          </p:cNvPr>
          <p:cNvCxnSpPr>
            <a:cxnSpLocks/>
            <a:stCxn id="53" idx="6"/>
            <a:endCxn id="54" idx="2"/>
          </p:cNvCxnSpPr>
          <p:nvPr/>
        </p:nvCxnSpPr>
        <p:spPr bwMode="auto">
          <a:xfrm flipV="1">
            <a:off x="3202931" y="1993652"/>
            <a:ext cx="865013" cy="25571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4" name="直线箭头连接符 83">
            <a:extLst>
              <a:ext uri="{FF2B5EF4-FFF2-40B4-BE49-F238E27FC236}">
                <a16:creationId xmlns:a16="http://schemas.microsoft.com/office/drawing/2014/main" id="{78DA616D-DC13-CBF6-A8B6-473DC98A1DFD}"/>
              </a:ext>
            </a:extLst>
          </p:cNvPr>
          <p:cNvCxnSpPr>
            <a:cxnSpLocks/>
            <a:endCxn id="57" idx="2"/>
          </p:cNvCxnSpPr>
          <p:nvPr/>
        </p:nvCxnSpPr>
        <p:spPr bwMode="auto">
          <a:xfrm flipV="1">
            <a:off x="4578459" y="1984086"/>
            <a:ext cx="857639" cy="252757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5" name="文本框 84">
            <a:extLst>
              <a:ext uri="{FF2B5EF4-FFF2-40B4-BE49-F238E27FC236}">
                <a16:creationId xmlns:a16="http://schemas.microsoft.com/office/drawing/2014/main" id="{568A4D6D-13B1-6E8E-BB7E-CC84521BB2BC}"/>
              </a:ext>
            </a:extLst>
          </p:cNvPr>
          <p:cNvSpPr txBox="1"/>
          <p:nvPr/>
        </p:nvSpPr>
        <p:spPr>
          <a:xfrm>
            <a:off x="7403690" y="3008671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</a:t>
            </a:r>
            <a:endParaRPr kumimoji="1" lang="zh-CN" altLang="en-US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5D46885A-2E7F-9CB0-057E-A9D413C429AB}"/>
              </a:ext>
            </a:extLst>
          </p:cNvPr>
          <p:cNvSpPr txBox="1"/>
          <p:nvPr/>
        </p:nvSpPr>
        <p:spPr>
          <a:xfrm>
            <a:off x="2517679" y="13385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a1</a:t>
            </a:r>
            <a:endParaRPr kumimoji="1" lang="zh-CN" altLang="en-US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D75178AF-60AC-FDDE-C47D-B339905012D7}"/>
              </a:ext>
            </a:extLst>
          </p:cNvPr>
          <p:cNvSpPr txBox="1"/>
          <p:nvPr/>
        </p:nvSpPr>
        <p:spPr>
          <a:xfrm>
            <a:off x="2510066" y="2673485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a2</a:t>
            </a:r>
            <a:endParaRPr kumimoji="1"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CD81081E-E453-B548-D97A-6D6599A90016}"/>
              </a:ext>
            </a:extLst>
          </p:cNvPr>
          <p:cNvSpPr txBox="1"/>
          <p:nvPr/>
        </p:nvSpPr>
        <p:spPr>
          <a:xfrm>
            <a:off x="2517679" y="393862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a3</a:t>
            </a:r>
            <a:endParaRPr kumimoji="1" lang="zh-CN" altLang="en-US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99E222FC-57D2-FA22-2291-A0CA9896F28B}"/>
              </a:ext>
            </a:extLst>
          </p:cNvPr>
          <p:cNvSpPr txBox="1"/>
          <p:nvPr/>
        </p:nvSpPr>
        <p:spPr>
          <a:xfrm>
            <a:off x="3968072" y="131443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22917A1E-0554-155F-3C9E-208A5DBA4DBB}"/>
              </a:ext>
            </a:extLst>
          </p:cNvPr>
          <p:cNvSpPr txBox="1"/>
          <p:nvPr/>
        </p:nvSpPr>
        <p:spPr>
          <a:xfrm>
            <a:off x="3983537" y="265597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b2</a:t>
            </a:r>
            <a:endParaRPr kumimoji="1"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91D182C7-47E8-FBE5-35EE-5AB61E6A07E1}"/>
              </a:ext>
            </a:extLst>
          </p:cNvPr>
          <p:cNvSpPr txBox="1"/>
          <p:nvPr/>
        </p:nvSpPr>
        <p:spPr>
          <a:xfrm>
            <a:off x="3972533" y="389312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b3</a:t>
            </a:r>
            <a:endParaRPr kumimoji="1" lang="zh-CN" altLang="en-US" dirty="0"/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48A02257-9795-3934-3715-1488FAA14981}"/>
              </a:ext>
            </a:extLst>
          </p:cNvPr>
          <p:cNvSpPr txBox="1"/>
          <p:nvPr/>
        </p:nvSpPr>
        <p:spPr>
          <a:xfrm>
            <a:off x="5324611" y="1298334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c1</a:t>
            </a:r>
            <a:endParaRPr kumimoji="1" lang="zh-CN" altLang="en-US" dirty="0"/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4C90C421-9563-E8E1-E909-41F3AB096314}"/>
              </a:ext>
            </a:extLst>
          </p:cNvPr>
          <p:cNvSpPr txBox="1"/>
          <p:nvPr/>
        </p:nvSpPr>
        <p:spPr>
          <a:xfrm>
            <a:off x="5401671" y="26424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c2</a:t>
            </a:r>
            <a:endParaRPr kumimoji="1" lang="zh-CN" altLang="en-US" dirty="0"/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46B29AAB-7752-619E-1585-DFD32425878A}"/>
              </a:ext>
            </a:extLst>
          </p:cNvPr>
          <p:cNvSpPr txBox="1"/>
          <p:nvPr/>
        </p:nvSpPr>
        <p:spPr>
          <a:xfrm>
            <a:off x="5441827" y="386340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c3</a:t>
            </a:r>
            <a:endParaRPr kumimoji="1" lang="zh-CN" altLang="en-US" dirty="0"/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7B17FD01-F02D-D643-985B-6612D5AE7B35}"/>
              </a:ext>
            </a:extLst>
          </p:cNvPr>
          <p:cNvSpPr txBox="1"/>
          <p:nvPr/>
        </p:nvSpPr>
        <p:spPr>
          <a:xfrm>
            <a:off x="1017486" y="278620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97C679F-F599-B343-A03F-6D62B8437BD9}"/>
              </a:ext>
            </a:extLst>
          </p:cNvPr>
          <p:cNvSpPr txBox="1"/>
          <p:nvPr/>
        </p:nvSpPr>
        <p:spPr>
          <a:xfrm>
            <a:off x="1640114" y="2162629"/>
            <a:ext cx="1069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d(S,a1)</a:t>
            </a:r>
            <a:r>
              <a:rPr lang="zh-CN" altLang="zh-CN" dirty="0">
                <a:effectLst/>
              </a:rPr>
              <a:t> 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3EA5233-B712-63DA-D2AF-56068F6EB460}"/>
              </a:ext>
            </a:extLst>
          </p:cNvPr>
          <p:cNvSpPr txBox="1"/>
          <p:nvPr/>
        </p:nvSpPr>
        <p:spPr>
          <a:xfrm>
            <a:off x="1865310" y="2896008"/>
            <a:ext cx="1069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d(S,a2)</a:t>
            </a:r>
            <a:r>
              <a:rPr lang="zh-CN" altLang="zh-CN" dirty="0">
                <a:effectLst/>
              </a:rPr>
              <a:t> 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D125814-A498-0515-E51F-AC06F65A9508}"/>
              </a:ext>
            </a:extLst>
          </p:cNvPr>
          <p:cNvSpPr txBox="1"/>
          <p:nvPr/>
        </p:nvSpPr>
        <p:spPr>
          <a:xfrm>
            <a:off x="1526646" y="3943392"/>
            <a:ext cx="1069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d(S,a3)</a:t>
            </a:r>
            <a:r>
              <a:rPr lang="zh-CN" altLang="zh-CN" dirty="0">
                <a:effectLst/>
              </a:rPr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687818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例</a:t>
            </a:r>
            <a:r>
              <a:rPr lang="zh-CN" altLang="en-US" b="1" dirty="0"/>
              <a:t>：求</a:t>
            </a:r>
            <a:r>
              <a:rPr lang="en-US" altLang="zh-CN" b="1" dirty="0"/>
              <a:t>S</a:t>
            </a:r>
            <a:r>
              <a:rPr lang="zh-CN" altLang="en-US" b="1" dirty="0"/>
              <a:t>到</a:t>
            </a:r>
            <a:r>
              <a:rPr lang="en-US" altLang="zh-CN" b="1" dirty="0"/>
              <a:t>E</a:t>
            </a:r>
            <a:r>
              <a:rPr lang="zh-CN" altLang="en-US" b="1" dirty="0"/>
              <a:t>的最短路径</a:t>
            </a:r>
            <a:endParaRPr lang="en-US" b="1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691ABD-FFFB-891B-FF68-3780EE115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59</a:t>
            </a:fld>
            <a:endParaRPr lang="en-US" altLang="ko-KR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C928C976-2C5C-3AD9-C3DE-92644C4D26D6}"/>
              </a:ext>
            </a:extLst>
          </p:cNvPr>
          <p:cNvSpPr/>
          <p:nvPr/>
        </p:nvSpPr>
        <p:spPr bwMode="auto">
          <a:xfrm>
            <a:off x="1331639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E79CA960-AF3D-890F-43E4-8F04EAB194B7}"/>
              </a:ext>
            </a:extLst>
          </p:cNvPr>
          <p:cNvSpPr/>
          <p:nvPr/>
        </p:nvSpPr>
        <p:spPr bwMode="auto">
          <a:xfrm>
            <a:off x="2699792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DEF35E08-D71D-BDC4-D5BA-B8706FB89D99}"/>
              </a:ext>
            </a:extLst>
          </p:cNvPr>
          <p:cNvSpPr/>
          <p:nvPr/>
        </p:nvSpPr>
        <p:spPr bwMode="auto">
          <a:xfrm>
            <a:off x="2699792" y="3068960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340D3B1A-D303-868C-432B-E035747A90DB}"/>
              </a:ext>
            </a:extLst>
          </p:cNvPr>
          <p:cNvSpPr/>
          <p:nvPr/>
        </p:nvSpPr>
        <p:spPr bwMode="auto">
          <a:xfrm>
            <a:off x="2698875" y="429875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53EA0A5-C32F-2641-548C-10EC055EDAC5}"/>
              </a:ext>
            </a:extLst>
          </p:cNvPr>
          <p:cNvSpPr/>
          <p:nvPr/>
        </p:nvSpPr>
        <p:spPr bwMode="auto">
          <a:xfrm>
            <a:off x="4067944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A5926BC2-EF91-5451-0507-454DEE18C048}"/>
              </a:ext>
            </a:extLst>
          </p:cNvPr>
          <p:cNvSpPr/>
          <p:nvPr/>
        </p:nvSpPr>
        <p:spPr bwMode="auto">
          <a:xfrm>
            <a:off x="4067944" y="309108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4E5B4BD-152B-20E7-FDCC-E8E8182CE117}"/>
              </a:ext>
            </a:extLst>
          </p:cNvPr>
          <p:cNvSpPr/>
          <p:nvPr/>
        </p:nvSpPr>
        <p:spPr bwMode="auto">
          <a:xfrm>
            <a:off x="4067944" y="4302662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F173DC4B-04D9-2C30-9829-0C53692E18FB}"/>
              </a:ext>
            </a:extLst>
          </p:cNvPr>
          <p:cNvSpPr/>
          <p:nvPr/>
        </p:nvSpPr>
        <p:spPr bwMode="auto">
          <a:xfrm>
            <a:off x="5436098" y="1732058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9A05300-E007-99B6-59B3-694E17CCAC61}"/>
              </a:ext>
            </a:extLst>
          </p:cNvPr>
          <p:cNvSpPr/>
          <p:nvPr/>
        </p:nvSpPr>
        <p:spPr bwMode="auto">
          <a:xfrm>
            <a:off x="5436098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2D74B6F7-73D3-32BF-EA1C-AA18ED10D1C2}"/>
              </a:ext>
            </a:extLst>
          </p:cNvPr>
          <p:cNvSpPr/>
          <p:nvPr/>
        </p:nvSpPr>
        <p:spPr bwMode="auto">
          <a:xfrm>
            <a:off x="5436098" y="429309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D19D9B11-E2B1-D3FD-5E63-A9E3B613CCC1}"/>
              </a:ext>
            </a:extLst>
          </p:cNvPr>
          <p:cNvSpPr/>
          <p:nvPr/>
        </p:nvSpPr>
        <p:spPr bwMode="auto">
          <a:xfrm>
            <a:off x="6804250" y="303987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B3156BD0-484D-017D-F04B-BBD59DFF3700}"/>
              </a:ext>
            </a:extLst>
          </p:cNvPr>
          <p:cNvCxnSpPr>
            <a:stCxn id="3" idx="6"/>
            <a:endCxn id="4" idx="3"/>
          </p:cNvCxnSpPr>
          <p:nvPr/>
        </p:nvCxnSpPr>
        <p:spPr bwMode="auto">
          <a:xfrm flipV="1">
            <a:off x="1835695" y="2171863"/>
            <a:ext cx="937914" cy="116168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E24FD95F-1047-B6A9-0AAC-FA3D8BABDCCB}"/>
              </a:ext>
            </a:extLst>
          </p:cNvPr>
          <p:cNvCxnSpPr>
            <a:stCxn id="3" idx="6"/>
            <a:endCxn id="5" idx="2"/>
          </p:cNvCxnSpPr>
          <p:nvPr/>
        </p:nvCxnSpPr>
        <p:spPr bwMode="auto">
          <a:xfrm flipV="1">
            <a:off x="1835695" y="3320988"/>
            <a:ext cx="864097" cy="1255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87D0A2C0-D129-D806-816A-4215AF76FF6B}"/>
              </a:ext>
            </a:extLst>
          </p:cNvPr>
          <p:cNvCxnSpPr>
            <a:cxnSpLocks/>
            <a:stCxn id="3" idx="6"/>
            <a:endCxn id="7" idx="2"/>
          </p:cNvCxnSpPr>
          <p:nvPr/>
        </p:nvCxnSpPr>
        <p:spPr bwMode="auto">
          <a:xfrm>
            <a:off x="1835695" y="3333545"/>
            <a:ext cx="863180" cy="121723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2EFC720E-A4C5-0E99-0E82-D015FC8D2028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 bwMode="auto">
          <a:xfrm flipV="1">
            <a:off x="3203848" y="1993652"/>
            <a:ext cx="864096" cy="13273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038F323A-8873-32DC-EAEF-2A9D857603FF}"/>
              </a:ext>
            </a:extLst>
          </p:cNvPr>
          <p:cNvCxnSpPr/>
          <p:nvPr/>
        </p:nvCxnSpPr>
        <p:spPr bwMode="auto">
          <a:xfrm flipV="1">
            <a:off x="3202775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9CFDFACB-9E08-E4E7-4A90-3D274AC5468E}"/>
              </a:ext>
            </a:extLst>
          </p:cNvPr>
          <p:cNvCxnSpPr>
            <a:cxnSpLocks/>
            <a:endCxn id="10" idx="2"/>
          </p:cNvCxnSpPr>
          <p:nvPr/>
        </p:nvCxnSpPr>
        <p:spPr bwMode="auto">
          <a:xfrm>
            <a:off x="3202775" y="3320988"/>
            <a:ext cx="865169" cy="12337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9757B2DF-1908-CE21-6C21-32A508F65DE0}"/>
              </a:ext>
            </a:extLst>
          </p:cNvPr>
          <p:cNvCxnSpPr>
            <a:cxnSpLocks/>
            <a:endCxn id="11" idx="2"/>
          </p:cNvCxnSpPr>
          <p:nvPr/>
        </p:nvCxnSpPr>
        <p:spPr bwMode="auto">
          <a:xfrm flipV="1">
            <a:off x="4568938" y="1984086"/>
            <a:ext cx="867160" cy="13369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C768A192-EDD9-2D98-2CE7-544BC8105B17}"/>
              </a:ext>
            </a:extLst>
          </p:cNvPr>
          <p:cNvCxnSpPr/>
          <p:nvPr/>
        </p:nvCxnSpPr>
        <p:spPr bwMode="auto">
          <a:xfrm flipV="1">
            <a:off x="4568938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8FBCBB90-BA53-A811-E963-45640D7C5FBE}"/>
              </a:ext>
            </a:extLst>
          </p:cNvPr>
          <p:cNvCxnSpPr>
            <a:cxnSpLocks/>
            <a:endCxn id="13" idx="2"/>
          </p:cNvCxnSpPr>
          <p:nvPr/>
        </p:nvCxnSpPr>
        <p:spPr bwMode="auto">
          <a:xfrm>
            <a:off x="4568938" y="3320988"/>
            <a:ext cx="867160" cy="12241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EB36C966-3C87-2369-A792-FD6DEA824AD2}"/>
              </a:ext>
            </a:extLst>
          </p:cNvPr>
          <p:cNvCxnSpPr>
            <a:stCxn id="4" idx="6"/>
            <a:endCxn id="8" idx="2"/>
          </p:cNvCxnSpPr>
          <p:nvPr/>
        </p:nvCxnSpPr>
        <p:spPr bwMode="auto">
          <a:xfrm>
            <a:off x="3203848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240A4ED5-4428-3FA7-C250-0B29A03D1A08}"/>
              </a:ext>
            </a:extLst>
          </p:cNvPr>
          <p:cNvCxnSpPr/>
          <p:nvPr/>
        </p:nvCxnSpPr>
        <p:spPr bwMode="auto">
          <a:xfrm>
            <a:off x="3201859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C473B9F7-1DB8-B694-8958-E476D441E450}"/>
              </a:ext>
            </a:extLst>
          </p:cNvPr>
          <p:cNvCxnSpPr/>
          <p:nvPr/>
        </p:nvCxnSpPr>
        <p:spPr bwMode="auto">
          <a:xfrm>
            <a:off x="4568022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E28637D0-3679-EB4C-624A-C66634481C82}"/>
              </a:ext>
            </a:extLst>
          </p:cNvPr>
          <p:cNvCxnSpPr/>
          <p:nvPr/>
        </p:nvCxnSpPr>
        <p:spPr bwMode="auto">
          <a:xfrm>
            <a:off x="4568022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7AA495D9-48D2-7366-36DE-BF300DC511E6}"/>
              </a:ext>
            </a:extLst>
          </p:cNvPr>
          <p:cNvCxnSpPr/>
          <p:nvPr/>
        </p:nvCxnSpPr>
        <p:spPr bwMode="auto">
          <a:xfrm>
            <a:off x="5940154" y="3313775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E3EA9F33-8977-A782-7407-8180B80A727C}"/>
              </a:ext>
            </a:extLst>
          </p:cNvPr>
          <p:cNvCxnSpPr>
            <a:cxnSpLocks/>
            <a:stCxn id="4" idx="6"/>
          </p:cNvCxnSpPr>
          <p:nvPr/>
        </p:nvCxnSpPr>
        <p:spPr bwMode="auto">
          <a:xfrm>
            <a:off x="3203848" y="1993652"/>
            <a:ext cx="863648" cy="12459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9E110226-5B72-8704-BE03-F60E715743CD}"/>
              </a:ext>
            </a:extLst>
          </p:cNvPr>
          <p:cNvCxnSpPr>
            <a:cxnSpLocks/>
            <a:endCxn id="12" idx="2"/>
          </p:cNvCxnSpPr>
          <p:nvPr/>
        </p:nvCxnSpPr>
        <p:spPr bwMode="auto">
          <a:xfrm>
            <a:off x="4580255" y="1997558"/>
            <a:ext cx="855843" cy="13359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6605075F-CD2C-CB25-D471-8565243CE45C}"/>
              </a:ext>
            </a:extLst>
          </p:cNvPr>
          <p:cNvCxnSpPr/>
          <p:nvPr/>
        </p:nvCxnSpPr>
        <p:spPr bwMode="auto">
          <a:xfrm>
            <a:off x="5940154" y="1983881"/>
            <a:ext cx="864096" cy="134945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7FF257C6-18B9-57E6-585D-AC9959D05848}"/>
              </a:ext>
            </a:extLst>
          </p:cNvPr>
          <p:cNvCxnSpPr>
            <a:cxnSpLocks/>
            <a:stCxn id="7" idx="6"/>
          </p:cNvCxnSpPr>
          <p:nvPr/>
        </p:nvCxnSpPr>
        <p:spPr bwMode="auto">
          <a:xfrm flipV="1">
            <a:off x="3202931" y="3382824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A1E7927E-C2AF-1638-836A-690388F35DD3}"/>
              </a:ext>
            </a:extLst>
          </p:cNvPr>
          <p:cNvCxnSpPr>
            <a:cxnSpLocks/>
            <a:endCxn id="12" idx="2"/>
          </p:cNvCxnSpPr>
          <p:nvPr/>
        </p:nvCxnSpPr>
        <p:spPr bwMode="auto">
          <a:xfrm flipV="1">
            <a:off x="4579630" y="3333545"/>
            <a:ext cx="856468" cy="12196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790FF657-6895-3E3C-C911-FA9DE2874EB9}"/>
              </a:ext>
            </a:extLst>
          </p:cNvPr>
          <p:cNvCxnSpPr>
            <a:cxnSpLocks/>
          </p:cNvCxnSpPr>
          <p:nvPr/>
        </p:nvCxnSpPr>
        <p:spPr bwMode="auto">
          <a:xfrm flipV="1">
            <a:off x="5935101" y="3343111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A91304F5-D985-D18D-13F3-FEF32295D27B}"/>
              </a:ext>
            </a:extLst>
          </p:cNvPr>
          <p:cNvCxnSpPr>
            <a:stCxn id="4" idx="6"/>
            <a:endCxn id="10" idx="2"/>
          </p:cNvCxnSpPr>
          <p:nvPr/>
        </p:nvCxnSpPr>
        <p:spPr bwMode="auto">
          <a:xfrm>
            <a:off x="3203848" y="1993652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155B50C4-C1D6-BDFD-AF77-FAB86E973630}"/>
              </a:ext>
            </a:extLst>
          </p:cNvPr>
          <p:cNvCxnSpPr/>
          <p:nvPr/>
        </p:nvCxnSpPr>
        <p:spPr bwMode="auto">
          <a:xfrm>
            <a:off x="4564484" y="1997558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9B44FFA4-5FA4-79F4-2AB9-3273D4275068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 bwMode="auto">
          <a:xfrm flipV="1">
            <a:off x="3202931" y="1993652"/>
            <a:ext cx="865013" cy="255713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F544350D-5A38-F975-333D-A2EAEC0D090E}"/>
              </a:ext>
            </a:extLst>
          </p:cNvPr>
          <p:cNvCxnSpPr>
            <a:cxnSpLocks/>
            <a:endCxn id="11" idx="2"/>
          </p:cNvCxnSpPr>
          <p:nvPr/>
        </p:nvCxnSpPr>
        <p:spPr bwMode="auto">
          <a:xfrm flipV="1">
            <a:off x="4578459" y="1984086"/>
            <a:ext cx="857639" cy="252757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88F467C2-B486-A2F7-CBF4-1B73D244C321}"/>
              </a:ext>
            </a:extLst>
          </p:cNvPr>
          <p:cNvSpPr txBox="1"/>
          <p:nvPr/>
        </p:nvSpPr>
        <p:spPr>
          <a:xfrm>
            <a:off x="1017486" y="278620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</a:t>
            </a:r>
            <a:endParaRPr kumimoji="1"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D064EF5B-2AE4-A470-66B0-8AF4BD415C97}"/>
              </a:ext>
            </a:extLst>
          </p:cNvPr>
          <p:cNvSpPr txBox="1"/>
          <p:nvPr/>
        </p:nvSpPr>
        <p:spPr>
          <a:xfrm>
            <a:off x="7403690" y="3008671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</a:t>
            </a:r>
            <a:endParaRPr kumimoji="1" lang="zh-CN" altLang="en-US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F555AC40-EAB7-C61B-BE8A-82BE13399DD1}"/>
              </a:ext>
            </a:extLst>
          </p:cNvPr>
          <p:cNvSpPr txBox="1"/>
          <p:nvPr/>
        </p:nvSpPr>
        <p:spPr>
          <a:xfrm>
            <a:off x="2517679" y="13385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a1</a:t>
            </a:r>
            <a:endParaRPr kumimoji="1"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9904982C-3431-C1BB-C777-E9149D3CBA8D}"/>
              </a:ext>
            </a:extLst>
          </p:cNvPr>
          <p:cNvSpPr txBox="1"/>
          <p:nvPr/>
        </p:nvSpPr>
        <p:spPr>
          <a:xfrm>
            <a:off x="2510066" y="2673485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a2</a:t>
            </a:r>
            <a:endParaRPr kumimoji="1" lang="zh-CN" altLang="en-US" dirty="0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9C9FCCFC-3BEE-77B5-0E13-CC3635E26FDC}"/>
              </a:ext>
            </a:extLst>
          </p:cNvPr>
          <p:cNvSpPr txBox="1"/>
          <p:nvPr/>
        </p:nvSpPr>
        <p:spPr>
          <a:xfrm>
            <a:off x="2517679" y="393862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a3</a:t>
            </a:r>
            <a:endParaRPr kumimoji="1" lang="zh-CN" altLang="en-US" dirty="0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043FAF7C-B645-21FD-D473-AB2563F28495}"/>
              </a:ext>
            </a:extLst>
          </p:cNvPr>
          <p:cNvSpPr txBox="1"/>
          <p:nvPr/>
        </p:nvSpPr>
        <p:spPr>
          <a:xfrm>
            <a:off x="3968072" y="131443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3BA212A4-F1AF-271B-1CAB-50E23441524D}"/>
              </a:ext>
            </a:extLst>
          </p:cNvPr>
          <p:cNvSpPr txBox="1"/>
          <p:nvPr/>
        </p:nvSpPr>
        <p:spPr>
          <a:xfrm>
            <a:off x="3983537" y="265597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b2</a:t>
            </a:r>
            <a:endParaRPr kumimoji="1" lang="zh-CN" altLang="en-US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CB414D94-D2DA-C8F2-2B5B-D820D8723D26}"/>
              </a:ext>
            </a:extLst>
          </p:cNvPr>
          <p:cNvSpPr txBox="1"/>
          <p:nvPr/>
        </p:nvSpPr>
        <p:spPr>
          <a:xfrm>
            <a:off x="3972533" y="389312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b3</a:t>
            </a:r>
            <a:endParaRPr kumimoji="1" lang="zh-CN" altLang="en-US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BBD22703-861D-1B73-BFD2-D3F7C705D661}"/>
              </a:ext>
            </a:extLst>
          </p:cNvPr>
          <p:cNvSpPr txBox="1"/>
          <p:nvPr/>
        </p:nvSpPr>
        <p:spPr>
          <a:xfrm>
            <a:off x="5324611" y="1298334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c1</a:t>
            </a:r>
            <a:endParaRPr kumimoji="1" lang="zh-CN" altLang="en-US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C1E8B29A-F1D0-07FA-AD46-5A15946C02A2}"/>
              </a:ext>
            </a:extLst>
          </p:cNvPr>
          <p:cNvSpPr txBox="1"/>
          <p:nvPr/>
        </p:nvSpPr>
        <p:spPr>
          <a:xfrm>
            <a:off x="5401671" y="26424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c2</a:t>
            </a:r>
            <a:endParaRPr kumimoji="1"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05C99BA0-183D-B4D6-B44C-36A282CCFD16}"/>
              </a:ext>
            </a:extLst>
          </p:cNvPr>
          <p:cNvSpPr txBox="1"/>
          <p:nvPr/>
        </p:nvSpPr>
        <p:spPr>
          <a:xfrm>
            <a:off x="5441827" y="386340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0855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.1.1 </a:t>
            </a:r>
            <a:r>
              <a:rPr lang="zh-CN" altLang="en-US" b="1" dirty="0"/>
              <a:t>序列标注与中文分词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1975" y="1476374"/>
                <a:ext cx="8301038" cy="4848225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人们提出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这种最流行的标注集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lvl="1"/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汉字分别作为词语首尾（</a:t>
                </a:r>
                <a:r>
                  <a:rPr 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B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egin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、</a:t>
                </a:r>
                <a:r>
                  <a:rPr 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E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nd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）、词中（</a:t>
                </a:r>
                <a:r>
                  <a:rPr 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M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iddle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）以及单字成词（</a:t>
                </a:r>
                <a:r>
                  <a:rPr lang="en-US" sz="2400" b="1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S</a:t>
                </a:r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ingle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）</a:t>
                </a:r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457200" lvl="1" indent="0">
                  <a:buNone/>
                </a:pPr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/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/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/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/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lvl="1"/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342900" lvl="1" indent="-342900"/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2-tag {B,I}</a:t>
                </a:r>
                <a:r>
                  <a:rPr lang="en-US" sz="2400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标注集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，词首标注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B</a:t>
                </a: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，其他位置为</a:t>
                </a:r>
                <a:r>
                  <a:rPr lang="en-US" altLang="zh-CN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I</a:t>
                </a:r>
              </a:p>
              <a:p>
                <a:pPr marL="342900" lvl="1" indent="-342900"/>
                <a:r>
                  <a:rPr 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6-tag，{B,E,M1,M2,M,S}</a:t>
                </a:r>
              </a:p>
              <a:p>
                <a:pPr marL="342900" lvl="1" indent="-342900"/>
                <a:endParaRPr 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17830-F7E2-4249-9970-B84143D4A4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1975" y="1476374"/>
                <a:ext cx="8301038" cy="4848225"/>
              </a:xfrm>
              <a:blipFill>
                <a:blip r:embed="rId3"/>
                <a:stretch>
                  <a:fillRect l="-1070" t="-1047" r="-1070" b="-18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590EFB4-1CA1-355B-EAEA-E1860A3C9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</a:t>
            </a:fld>
            <a:endParaRPr lang="en-US" altLang="ko-KR"/>
          </a:p>
        </p:txBody>
      </p:sp>
      <p:pic>
        <p:nvPicPr>
          <p:cNvPr id="9" name="Picture">
            <a:extLst>
              <a:ext uri="{FF2B5EF4-FFF2-40B4-BE49-F238E27FC236}">
                <a16:creationId xmlns:a16="http://schemas.microsoft.com/office/drawing/2014/main" id="{658A59E0-3023-4848-A5EE-D54CB234AFA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1670910" y="2924944"/>
            <a:ext cx="5802179" cy="201622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811736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例</a:t>
            </a:r>
            <a:r>
              <a:rPr lang="zh-CN" altLang="en-US" b="1" dirty="0"/>
              <a:t>：求</a:t>
            </a:r>
            <a:r>
              <a:rPr lang="en-US" altLang="zh-CN" b="1" dirty="0"/>
              <a:t>S</a:t>
            </a:r>
            <a:r>
              <a:rPr lang="zh-CN" altLang="en-US" b="1" dirty="0"/>
              <a:t>到</a:t>
            </a:r>
            <a:r>
              <a:rPr lang="en-US" altLang="zh-CN" b="1" dirty="0"/>
              <a:t>E</a:t>
            </a:r>
            <a:r>
              <a:rPr lang="zh-CN" altLang="en-US" b="1" dirty="0"/>
              <a:t>的最短路径</a:t>
            </a:r>
            <a:endParaRPr lang="en-US" b="1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926C02-5E83-D0EB-46F8-68ED24004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60</a:t>
            </a:fld>
            <a:endParaRPr lang="en-US" altLang="ko-KR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C928C976-2C5C-3AD9-C3DE-92644C4D26D6}"/>
              </a:ext>
            </a:extLst>
          </p:cNvPr>
          <p:cNvSpPr/>
          <p:nvPr/>
        </p:nvSpPr>
        <p:spPr bwMode="auto">
          <a:xfrm>
            <a:off x="1331639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E79CA960-AF3D-890F-43E4-8F04EAB194B7}"/>
              </a:ext>
            </a:extLst>
          </p:cNvPr>
          <p:cNvSpPr/>
          <p:nvPr/>
        </p:nvSpPr>
        <p:spPr bwMode="auto">
          <a:xfrm>
            <a:off x="2699792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DEF35E08-D71D-BDC4-D5BA-B8706FB89D99}"/>
              </a:ext>
            </a:extLst>
          </p:cNvPr>
          <p:cNvSpPr/>
          <p:nvPr/>
        </p:nvSpPr>
        <p:spPr bwMode="auto">
          <a:xfrm>
            <a:off x="2699792" y="3068960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340D3B1A-D303-868C-432B-E035747A90DB}"/>
              </a:ext>
            </a:extLst>
          </p:cNvPr>
          <p:cNvSpPr/>
          <p:nvPr/>
        </p:nvSpPr>
        <p:spPr bwMode="auto">
          <a:xfrm>
            <a:off x="2698875" y="429875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53EA0A5-C32F-2641-548C-10EC055EDAC5}"/>
              </a:ext>
            </a:extLst>
          </p:cNvPr>
          <p:cNvSpPr/>
          <p:nvPr/>
        </p:nvSpPr>
        <p:spPr bwMode="auto">
          <a:xfrm>
            <a:off x="4067944" y="1741624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A5926BC2-EF91-5451-0507-454DEE18C048}"/>
              </a:ext>
            </a:extLst>
          </p:cNvPr>
          <p:cNvSpPr/>
          <p:nvPr/>
        </p:nvSpPr>
        <p:spPr bwMode="auto">
          <a:xfrm>
            <a:off x="4067944" y="309108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4E5B4BD-152B-20E7-FDCC-E8E8182CE117}"/>
              </a:ext>
            </a:extLst>
          </p:cNvPr>
          <p:cNvSpPr/>
          <p:nvPr/>
        </p:nvSpPr>
        <p:spPr bwMode="auto">
          <a:xfrm>
            <a:off x="4067944" y="4302662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F173DC4B-04D9-2C30-9829-0C53692E18FB}"/>
              </a:ext>
            </a:extLst>
          </p:cNvPr>
          <p:cNvSpPr/>
          <p:nvPr/>
        </p:nvSpPr>
        <p:spPr bwMode="auto">
          <a:xfrm>
            <a:off x="5436098" y="1732058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9A05300-E007-99B6-59B3-694E17CCAC61}"/>
              </a:ext>
            </a:extLst>
          </p:cNvPr>
          <p:cNvSpPr/>
          <p:nvPr/>
        </p:nvSpPr>
        <p:spPr bwMode="auto">
          <a:xfrm>
            <a:off x="5436098" y="3081517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2D74B6F7-73D3-32BF-EA1C-AA18ED10D1C2}"/>
              </a:ext>
            </a:extLst>
          </p:cNvPr>
          <p:cNvSpPr/>
          <p:nvPr/>
        </p:nvSpPr>
        <p:spPr bwMode="auto">
          <a:xfrm>
            <a:off x="5436098" y="4293096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D19D9B11-E2B1-D3FD-5E63-A9E3B613CCC1}"/>
              </a:ext>
            </a:extLst>
          </p:cNvPr>
          <p:cNvSpPr/>
          <p:nvPr/>
        </p:nvSpPr>
        <p:spPr bwMode="auto">
          <a:xfrm>
            <a:off x="6804250" y="3039873"/>
            <a:ext cx="504056" cy="504056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B3156BD0-484D-017D-F04B-BBD59DFF3700}"/>
              </a:ext>
            </a:extLst>
          </p:cNvPr>
          <p:cNvCxnSpPr>
            <a:stCxn id="3" idx="6"/>
            <a:endCxn id="4" idx="3"/>
          </p:cNvCxnSpPr>
          <p:nvPr/>
        </p:nvCxnSpPr>
        <p:spPr bwMode="auto">
          <a:xfrm flipV="1">
            <a:off x="1835695" y="2171863"/>
            <a:ext cx="937914" cy="116168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E24FD95F-1047-B6A9-0AAC-FA3D8BABDCCB}"/>
              </a:ext>
            </a:extLst>
          </p:cNvPr>
          <p:cNvCxnSpPr>
            <a:stCxn id="3" idx="6"/>
            <a:endCxn id="5" idx="2"/>
          </p:cNvCxnSpPr>
          <p:nvPr/>
        </p:nvCxnSpPr>
        <p:spPr bwMode="auto">
          <a:xfrm flipV="1">
            <a:off x="1835695" y="3320988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87D0A2C0-D129-D806-816A-4215AF76FF6B}"/>
              </a:ext>
            </a:extLst>
          </p:cNvPr>
          <p:cNvCxnSpPr>
            <a:cxnSpLocks/>
            <a:stCxn id="3" idx="6"/>
            <a:endCxn id="7" idx="2"/>
          </p:cNvCxnSpPr>
          <p:nvPr/>
        </p:nvCxnSpPr>
        <p:spPr bwMode="auto">
          <a:xfrm>
            <a:off x="1835695" y="3333545"/>
            <a:ext cx="863180" cy="12172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2EFC720E-A4C5-0E99-0E82-D015FC8D2028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 bwMode="auto">
          <a:xfrm flipV="1">
            <a:off x="3203848" y="1993652"/>
            <a:ext cx="864096" cy="13273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038F323A-8873-32DC-EAEF-2A9D857603FF}"/>
              </a:ext>
            </a:extLst>
          </p:cNvPr>
          <p:cNvCxnSpPr/>
          <p:nvPr/>
        </p:nvCxnSpPr>
        <p:spPr bwMode="auto">
          <a:xfrm flipV="1">
            <a:off x="3202775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9CFDFACB-9E08-E4E7-4A90-3D274AC5468E}"/>
              </a:ext>
            </a:extLst>
          </p:cNvPr>
          <p:cNvCxnSpPr>
            <a:cxnSpLocks/>
            <a:endCxn id="10" idx="2"/>
          </p:cNvCxnSpPr>
          <p:nvPr/>
        </p:nvCxnSpPr>
        <p:spPr bwMode="auto">
          <a:xfrm>
            <a:off x="3202775" y="3320988"/>
            <a:ext cx="865169" cy="12337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9757B2DF-1908-CE21-6C21-32A508F65DE0}"/>
              </a:ext>
            </a:extLst>
          </p:cNvPr>
          <p:cNvCxnSpPr>
            <a:cxnSpLocks/>
            <a:endCxn id="11" idx="2"/>
          </p:cNvCxnSpPr>
          <p:nvPr/>
        </p:nvCxnSpPr>
        <p:spPr bwMode="auto">
          <a:xfrm flipV="1">
            <a:off x="4568938" y="1984086"/>
            <a:ext cx="867160" cy="13369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C768A192-EDD9-2D98-2CE7-544BC8105B17}"/>
              </a:ext>
            </a:extLst>
          </p:cNvPr>
          <p:cNvCxnSpPr/>
          <p:nvPr/>
        </p:nvCxnSpPr>
        <p:spPr bwMode="auto">
          <a:xfrm flipV="1">
            <a:off x="4568938" y="3308431"/>
            <a:ext cx="864097" cy="125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8FBCBB90-BA53-A811-E963-45640D7C5FBE}"/>
              </a:ext>
            </a:extLst>
          </p:cNvPr>
          <p:cNvCxnSpPr>
            <a:cxnSpLocks/>
            <a:endCxn id="13" idx="2"/>
          </p:cNvCxnSpPr>
          <p:nvPr/>
        </p:nvCxnSpPr>
        <p:spPr bwMode="auto">
          <a:xfrm>
            <a:off x="4568938" y="3320988"/>
            <a:ext cx="867160" cy="12241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EB36C966-3C87-2369-A792-FD6DEA824AD2}"/>
              </a:ext>
            </a:extLst>
          </p:cNvPr>
          <p:cNvCxnSpPr>
            <a:stCxn id="4" idx="6"/>
            <a:endCxn id="8" idx="2"/>
          </p:cNvCxnSpPr>
          <p:nvPr/>
        </p:nvCxnSpPr>
        <p:spPr bwMode="auto">
          <a:xfrm>
            <a:off x="3203848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240A4ED5-4428-3FA7-C250-0B29A03D1A08}"/>
              </a:ext>
            </a:extLst>
          </p:cNvPr>
          <p:cNvCxnSpPr/>
          <p:nvPr/>
        </p:nvCxnSpPr>
        <p:spPr bwMode="auto">
          <a:xfrm>
            <a:off x="3201859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C473B9F7-1DB8-B694-8958-E476D441E450}"/>
              </a:ext>
            </a:extLst>
          </p:cNvPr>
          <p:cNvCxnSpPr/>
          <p:nvPr/>
        </p:nvCxnSpPr>
        <p:spPr bwMode="auto">
          <a:xfrm>
            <a:off x="4568022" y="1993652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E28637D0-3679-EB4C-624A-C66634481C82}"/>
              </a:ext>
            </a:extLst>
          </p:cNvPr>
          <p:cNvCxnSpPr/>
          <p:nvPr/>
        </p:nvCxnSpPr>
        <p:spPr bwMode="auto">
          <a:xfrm>
            <a:off x="4568022" y="4550784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7AA495D9-48D2-7366-36DE-BF300DC511E6}"/>
              </a:ext>
            </a:extLst>
          </p:cNvPr>
          <p:cNvCxnSpPr/>
          <p:nvPr/>
        </p:nvCxnSpPr>
        <p:spPr bwMode="auto">
          <a:xfrm>
            <a:off x="5940154" y="3313775"/>
            <a:ext cx="8640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E3EA9F33-8977-A782-7407-8180B80A727C}"/>
              </a:ext>
            </a:extLst>
          </p:cNvPr>
          <p:cNvCxnSpPr>
            <a:cxnSpLocks/>
            <a:stCxn id="4" idx="6"/>
          </p:cNvCxnSpPr>
          <p:nvPr/>
        </p:nvCxnSpPr>
        <p:spPr bwMode="auto">
          <a:xfrm>
            <a:off x="3203848" y="1993652"/>
            <a:ext cx="863648" cy="12459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9E110226-5B72-8704-BE03-F60E715743CD}"/>
              </a:ext>
            </a:extLst>
          </p:cNvPr>
          <p:cNvCxnSpPr>
            <a:cxnSpLocks/>
            <a:endCxn id="12" idx="2"/>
          </p:cNvCxnSpPr>
          <p:nvPr/>
        </p:nvCxnSpPr>
        <p:spPr bwMode="auto">
          <a:xfrm>
            <a:off x="4580255" y="1997558"/>
            <a:ext cx="855843" cy="13359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6605075F-CD2C-CB25-D471-8565243CE45C}"/>
              </a:ext>
            </a:extLst>
          </p:cNvPr>
          <p:cNvCxnSpPr/>
          <p:nvPr/>
        </p:nvCxnSpPr>
        <p:spPr bwMode="auto">
          <a:xfrm>
            <a:off x="5940154" y="1983881"/>
            <a:ext cx="864096" cy="134945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7FF257C6-18B9-57E6-585D-AC9959D05848}"/>
              </a:ext>
            </a:extLst>
          </p:cNvPr>
          <p:cNvCxnSpPr>
            <a:cxnSpLocks/>
            <a:stCxn id="7" idx="6"/>
          </p:cNvCxnSpPr>
          <p:nvPr/>
        </p:nvCxnSpPr>
        <p:spPr bwMode="auto">
          <a:xfrm flipV="1">
            <a:off x="3202931" y="3382824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A1E7927E-C2AF-1638-836A-690388F35DD3}"/>
              </a:ext>
            </a:extLst>
          </p:cNvPr>
          <p:cNvCxnSpPr>
            <a:cxnSpLocks/>
            <a:endCxn id="12" idx="2"/>
          </p:cNvCxnSpPr>
          <p:nvPr/>
        </p:nvCxnSpPr>
        <p:spPr bwMode="auto">
          <a:xfrm flipV="1">
            <a:off x="4579630" y="3333545"/>
            <a:ext cx="856468" cy="12196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790FF657-6895-3E3C-C911-FA9DE2874EB9}"/>
              </a:ext>
            </a:extLst>
          </p:cNvPr>
          <p:cNvCxnSpPr>
            <a:cxnSpLocks/>
          </p:cNvCxnSpPr>
          <p:nvPr/>
        </p:nvCxnSpPr>
        <p:spPr bwMode="auto">
          <a:xfrm flipV="1">
            <a:off x="5935101" y="3343111"/>
            <a:ext cx="854478" cy="11679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A91304F5-D985-D18D-13F3-FEF32295D27B}"/>
              </a:ext>
            </a:extLst>
          </p:cNvPr>
          <p:cNvCxnSpPr>
            <a:stCxn id="4" idx="6"/>
            <a:endCxn id="10" idx="2"/>
          </p:cNvCxnSpPr>
          <p:nvPr/>
        </p:nvCxnSpPr>
        <p:spPr bwMode="auto">
          <a:xfrm>
            <a:off x="3203848" y="1993652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155B50C4-C1D6-BDFD-AF77-FAB86E973630}"/>
              </a:ext>
            </a:extLst>
          </p:cNvPr>
          <p:cNvCxnSpPr/>
          <p:nvPr/>
        </p:nvCxnSpPr>
        <p:spPr bwMode="auto">
          <a:xfrm>
            <a:off x="4564484" y="1997558"/>
            <a:ext cx="864096" cy="25610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9B44FFA4-5FA4-79F4-2AB9-3273D4275068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 bwMode="auto">
          <a:xfrm flipV="1">
            <a:off x="3202931" y="1993652"/>
            <a:ext cx="865013" cy="25571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F544350D-5A38-F975-333D-A2EAEC0D090E}"/>
              </a:ext>
            </a:extLst>
          </p:cNvPr>
          <p:cNvCxnSpPr>
            <a:cxnSpLocks/>
            <a:endCxn id="11" idx="2"/>
          </p:cNvCxnSpPr>
          <p:nvPr/>
        </p:nvCxnSpPr>
        <p:spPr bwMode="auto">
          <a:xfrm flipV="1">
            <a:off x="4578459" y="1984086"/>
            <a:ext cx="857639" cy="252757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88F467C2-B486-A2F7-CBF4-1B73D244C321}"/>
              </a:ext>
            </a:extLst>
          </p:cNvPr>
          <p:cNvSpPr txBox="1"/>
          <p:nvPr/>
        </p:nvSpPr>
        <p:spPr>
          <a:xfrm>
            <a:off x="1017486" y="278620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</a:t>
            </a:r>
            <a:endParaRPr kumimoji="1"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D064EF5B-2AE4-A470-66B0-8AF4BD415C97}"/>
              </a:ext>
            </a:extLst>
          </p:cNvPr>
          <p:cNvSpPr txBox="1"/>
          <p:nvPr/>
        </p:nvSpPr>
        <p:spPr>
          <a:xfrm>
            <a:off x="7403690" y="3008671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</a:t>
            </a:r>
            <a:endParaRPr kumimoji="1" lang="zh-CN" altLang="en-US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F555AC40-EAB7-C61B-BE8A-82BE13399DD1}"/>
              </a:ext>
            </a:extLst>
          </p:cNvPr>
          <p:cNvSpPr txBox="1"/>
          <p:nvPr/>
        </p:nvSpPr>
        <p:spPr>
          <a:xfrm>
            <a:off x="2517679" y="13385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a1</a:t>
            </a:r>
            <a:endParaRPr kumimoji="1"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9904982C-3431-C1BB-C777-E9149D3CBA8D}"/>
              </a:ext>
            </a:extLst>
          </p:cNvPr>
          <p:cNvSpPr txBox="1"/>
          <p:nvPr/>
        </p:nvSpPr>
        <p:spPr>
          <a:xfrm>
            <a:off x="2510066" y="2673485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a2</a:t>
            </a:r>
            <a:endParaRPr kumimoji="1" lang="zh-CN" altLang="en-US" dirty="0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9C9FCCFC-3BEE-77B5-0E13-CC3635E26FDC}"/>
              </a:ext>
            </a:extLst>
          </p:cNvPr>
          <p:cNvSpPr txBox="1"/>
          <p:nvPr/>
        </p:nvSpPr>
        <p:spPr>
          <a:xfrm>
            <a:off x="2517679" y="393862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a3</a:t>
            </a:r>
            <a:endParaRPr kumimoji="1" lang="zh-CN" altLang="en-US" dirty="0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043FAF7C-B645-21FD-D473-AB2563F28495}"/>
              </a:ext>
            </a:extLst>
          </p:cNvPr>
          <p:cNvSpPr txBox="1"/>
          <p:nvPr/>
        </p:nvSpPr>
        <p:spPr>
          <a:xfrm>
            <a:off x="3968072" y="131443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3BA212A4-F1AF-271B-1CAB-50E23441524D}"/>
              </a:ext>
            </a:extLst>
          </p:cNvPr>
          <p:cNvSpPr txBox="1"/>
          <p:nvPr/>
        </p:nvSpPr>
        <p:spPr>
          <a:xfrm>
            <a:off x="3983537" y="265597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b2</a:t>
            </a:r>
            <a:endParaRPr kumimoji="1" lang="zh-CN" altLang="en-US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CB414D94-D2DA-C8F2-2B5B-D820D8723D26}"/>
              </a:ext>
            </a:extLst>
          </p:cNvPr>
          <p:cNvSpPr txBox="1"/>
          <p:nvPr/>
        </p:nvSpPr>
        <p:spPr>
          <a:xfrm>
            <a:off x="3972533" y="389312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b3</a:t>
            </a:r>
            <a:endParaRPr kumimoji="1" lang="zh-CN" altLang="en-US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BBD22703-861D-1B73-BFD2-D3F7C705D661}"/>
              </a:ext>
            </a:extLst>
          </p:cNvPr>
          <p:cNvSpPr txBox="1"/>
          <p:nvPr/>
        </p:nvSpPr>
        <p:spPr>
          <a:xfrm>
            <a:off x="5324611" y="1298334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c1</a:t>
            </a:r>
            <a:endParaRPr kumimoji="1" lang="zh-CN" altLang="en-US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C1E8B29A-F1D0-07FA-AD46-5A15946C02A2}"/>
              </a:ext>
            </a:extLst>
          </p:cNvPr>
          <p:cNvSpPr txBox="1"/>
          <p:nvPr/>
        </p:nvSpPr>
        <p:spPr>
          <a:xfrm>
            <a:off x="5401671" y="2642422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c2</a:t>
            </a:r>
            <a:endParaRPr kumimoji="1"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05C99BA0-183D-B4D6-B44C-36A282CCFD16}"/>
              </a:ext>
            </a:extLst>
          </p:cNvPr>
          <p:cNvSpPr txBox="1"/>
          <p:nvPr/>
        </p:nvSpPr>
        <p:spPr>
          <a:xfrm>
            <a:off x="5441827" y="3863400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572784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搜索状态序列的维特比算法</a:t>
            </a:r>
            <a:endParaRPr lang="en-US" b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959E897-5559-3849-8581-9F9EBC46C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069" y="1628800"/>
            <a:ext cx="7886700" cy="3263504"/>
          </a:xfrm>
        </p:spPr>
        <p:txBody>
          <a:bodyPr>
            <a:normAutofit/>
          </a:bodyPr>
          <a:lstStyle/>
          <a:p>
            <a:pPr>
              <a:spcBef>
                <a:spcPts val="675"/>
              </a:spcBef>
              <a:spcAft>
                <a:spcPts val="675"/>
              </a:spcAft>
            </a:pPr>
            <a:r>
              <a:rPr lang="zh-CN" altLang="en-US" dirty="0"/>
              <a:t>所有备选状态构成一幅有向无环图，待求的概率最大的状态序列就是图中的最长路径</a:t>
            </a:r>
            <a:endParaRPr lang="en-US" dirty="0">
              <a:latin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90BE042-3AF2-7C6B-8ABE-E41BBBF12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61</a:t>
            </a:fld>
            <a:endParaRPr lang="en-US" altLang="ko-KR"/>
          </a:p>
        </p:txBody>
      </p:sp>
      <p:pic>
        <p:nvPicPr>
          <p:cNvPr id="8" name="Picture">
            <a:extLst>
              <a:ext uri="{FF2B5EF4-FFF2-40B4-BE49-F238E27FC236}">
                <a16:creationId xmlns:a16="http://schemas.microsoft.com/office/drawing/2014/main" id="{23F9E565-A6D7-0945-AA0D-07F2C0F438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1770410" y="2762323"/>
            <a:ext cx="5312618" cy="299863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016718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搜索状态序列的维特比算法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422400"/>
                <a:ext cx="7886700" cy="3263504"/>
              </a:xfrm>
            </p:spPr>
            <p:txBody>
              <a:bodyPr>
                <a:normAutofit/>
              </a:bodyPr>
              <a:lstStyle/>
              <a:p>
                <a:pPr marL="257175" indent="-257175">
                  <a:spcAft>
                    <a:spcPts val="750"/>
                  </a:spcAft>
                  <a:buFont typeface="+mj-lt"/>
                  <a:buAutoNum type="arabicParenR"/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初始化，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时初始最优路径的备选由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个状态组成，它们的前驱为空。</a:t>
                </a:r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 algn="ctr">
                  <a:spcBef>
                    <a:spcPts val="135"/>
                  </a:spcBef>
                  <a:spcAft>
                    <a:spcPts val="135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mPr>
                        <m:mr>
                          <m:e>
                            <m:m>
                              <m:mPr>
                                <m:plcHide m:val="on"/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𝜹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1,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𝝅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𝑩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x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=1,⋯,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e>
                              </m:mr>
                              <m:m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𝝍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1,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=0,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=1,⋯,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e>
                              </m:mr>
                            </m:m>
                            <m:r>
                              <a:rPr lang="en-US" sz="2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    </m:t>
                            </m:r>
                          </m:e>
                        </m:mr>
                      </m:m>
                    </m:oMath>
                  </m:oMathPara>
                </a14:m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422400"/>
                <a:ext cx="7886700" cy="3263504"/>
              </a:xfrm>
              <a:blipFill>
                <a:blip r:embed="rId3"/>
                <a:stretch>
                  <a:fillRect l="-1447" t="-23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76647B1-BB3D-90AD-AC74-8E629877B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62</a:t>
            </a:fld>
            <a:endParaRPr lang="en-US" altLang="ko-KR"/>
          </a:p>
        </p:txBody>
      </p:sp>
      <p:pic>
        <p:nvPicPr>
          <p:cNvPr id="8" name="Picture">
            <a:extLst>
              <a:ext uri="{FF2B5EF4-FFF2-40B4-BE49-F238E27FC236}">
                <a16:creationId xmlns:a16="http://schemas.microsoft.com/office/drawing/2014/main" id="{3F511975-C467-D96B-A903-2B7B7FF5FCD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3701455" y="4179576"/>
            <a:ext cx="4880570" cy="249458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201F5754-BE6E-8CA2-F865-AB17BBE48BF8}"/>
                  </a:ext>
                </a:extLst>
              </p:cNvPr>
              <p:cNvSpPr txBox="1"/>
              <p:nvPr/>
            </p:nvSpPr>
            <p:spPr>
              <a:xfrm>
                <a:off x="561975" y="3286918"/>
                <a:ext cx="7588248" cy="8364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δ</m:t>
                      </m:r>
                      <m:r>
                        <a:rPr lang="en-US" altLang="zh-CN" b="0" i="1" baseline="-2500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zh-CN" altLang="en-US" b="0" i="1" baseline="-2500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，</m:t>
                      </m:r>
                      <m:r>
                        <a:rPr lang="en-US" altLang="zh-CN" b="0" i="1" baseline="-2500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r>
                        <a:rPr lang="zh-CN" alt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表示时刻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zh-CN" alt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以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</m:t>
                      </m:r>
                      <m:r>
                        <a:rPr lang="en-US" altLang="zh-CN" i="1" baseline="-2500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</m:t>
                      </m:r>
                      <m:r>
                        <a:rPr lang="zh-CN" alt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结尾的所有局部路径的最大概率</m:t>
                      </m:r>
                    </m:oMath>
                  </m:oMathPara>
                </a14:m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𝝍</m:t>
                    </m:r>
                    <m:r>
                      <a:rPr lang="en-US" altLang="zh-CN" b="0" i="1" baseline="-250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altLang="zh-CN" b="0" i="1" baseline="-250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zh-CN" b="0" i="1" baseline="-250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zh-CN" alt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表示</m:t>
                    </m:r>
                  </m:oMath>
                </a14:m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局部最优路径末状态</a:t>
                </a:r>
                <a:r>
                  <a:rPr lang="en-US" altLang="zh-CN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y</a:t>
                </a:r>
                <a:r>
                  <a:rPr lang="en-US" altLang="zh-CN" baseline="-25000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t</a:t>
                </a:r>
                <a:r>
                  <a:rPr lang="zh-CN" altLang="en-US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的前驱状态</a:t>
                </a:r>
                <a:endPara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201F5754-BE6E-8CA2-F865-AB17BBE48B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975" y="3286918"/>
                <a:ext cx="7588248" cy="836447"/>
              </a:xfrm>
              <a:prstGeom prst="rect">
                <a:avLst/>
              </a:prstGeom>
              <a:blipFill>
                <a:blip r:embed="rId5"/>
                <a:stretch>
                  <a:fillRect l="-669" b="-1641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423827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搜索状态序列的维特比算法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34223" y="1484784"/>
                <a:ext cx="8119814" cy="4839816"/>
              </a:xfrm>
            </p:spPr>
            <p:txBody>
              <a:bodyPr>
                <a:normAutofit/>
              </a:bodyPr>
              <a:lstStyle/>
              <a:p>
                <a:pPr marL="385763" indent="-385763">
                  <a:spcAft>
                    <a:spcPts val="750"/>
                  </a:spcAft>
                  <a:buFont typeface="+mj-lt"/>
                  <a:buAutoNum type="arabicParenR" startAt="2"/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递推，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≥2</m:t>
                    </m:r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时，长度增加一个单位，根据转移概率和发射概率计算花费。找出新的局部最优路径，更新两个数组</a:t>
                </a:r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35"/>
                  </a:spcBef>
                  <a:spcAft>
                    <a:spcPts val="135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mPr>
                        <m:mr>
                          <m:e>
                            <m:m>
                              <m:mPr>
                                <m:plcHide m:val="on"/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𝜹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limLow>
                                    <m:limLow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𝑚𝑎𝑥</m:t>
                                      </m:r>
                                    </m:e>
                                    <m:li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𝑁</m:t>
                                      </m:r>
                                    </m:lim>
                                  </m:limLow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−1,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𝑨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𝑩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sub>
                                      </m:sSub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=1,⋯,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e>
                              </m:mr>
                              <m:m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𝝍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arg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⁡</m:t>
                                  </m:r>
                                  <m:limLow>
                                    <m:limLow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𝑚𝑎𝑥</m:t>
                                      </m:r>
                                    </m:e>
                                    <m:li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⩽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𝑁</m:t>
                                      </m:r>
                                    </m:lim>
                                  </m:limLow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𝛿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−1,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𝑨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),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=1,⋯,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e>
                              </m:mr>
                            </m:m>
                          </m:e>
                        </m:mr>
                      </m:m>
                    </m:oMath>
                  </m:oMathPara>
                </a14:m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385763" indent="-385763">
                  <a:spcAft>
                    <a:spcPts val="750"/>
                  </a:spcAft>
                  <a:buFont typeface="+mj-lt"/>
                  <a:buAutoNum type="arabicParenR" startAt="3"/>
                </a:pPr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终止，找出最终时刻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𝜹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数组中的最大概率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zh-CN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，以及相应的结尾状态下标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 algn="ctr">
                  <a:spcBef>
                    <a:spcPts val="135"/>
                  </a:spcBef>
                  <a:spcAft>
                    <a:spcPts val="135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altLang="zh-CN" sz="24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mPr>
                        <m:mr>
                          <m:e>
                            <m:m>
                              <m:mPr>
                                <m:plcHide m:val="on"/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mPr>
                              <m:mr>
                                <m:e>
                                  <m:sSup>
                                    <m:s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e>
                                    <m:sup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limLow>
                                    <m:limLow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𝑚𝑎𝑥</m:t>
                                      </m:r>
                                    </m:e>
                                    <m:lim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1⩽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⩽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𝑁</m:t>
                                      </m:r>
                                    </m:lim>
                                  </m:limLow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𝜹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mr>
                              <m:mr>
                                <m:e>
                                  <m:sSubSup>
                                    <m:sSubSup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s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</m:sub>
                                    <m:sup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∗</m:t>
                                      </m:r>
                                    </m:sup>
                                  </m:sSubSup>
                                </m:e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      =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zh-CN" sz="240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arg</m:t>
                                  </m:r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⁡</m:t>
                                  </m:r>
                                  <m:limLow>
                                    <m:limLow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limLow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𝑚𝑎𝑥</m:t>
                                      </m:r>
                                    </m:e>
                                    <m:lim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1⩽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⩽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𝑁</m:t>
                                      </m:r>
                                    </m:lim>
                                  </m:limLow>
                                  <m:sSub>
                                    <m:sSubPr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400" b="1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𝜹</m:t>
                                      </m:r>
                                    </m:e>
                                    <m:sub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mr>
                            </m:m>
                          </m:e>
                        </m:mr>
                      </m:m>
                      <m:r>
                        <a:rPr lang="en-US" altLang="zh-CN" sz="24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  </m:t>
                      </m:r>
                    </m:oMath>
                  </m:oMathPara>
                </a14:m>
                <a:endParaRPr lang="en-US" altLang="zh-CN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35"/>
                  </a:spcBef>
                  <a:spcAft>
                    <a:spcPts val="135"/>
                  </a:spcAft>
                  <a:buNone/>
                </a:pPr>
                <a:endParaRPr 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4223" y="1484784"/>
                <a:ext cx="8119814" cy="4839816"/>
              </a:xfrm>
              <a:blipFill>
                <a:blip r:embed="rId3"/>
                <a:stretch>
                  <a:fillRect l="-1406" t="-18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814A00D-8360-7FA3-37F8-0D5D177D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6345784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搜索状态序列的维特比算法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226469"/>
                <a:ext cx="7886700" cy="3263504"/>
              </a:xfrm>
            </p:spPr>
            <p:txBody>
              <a:bodyPr>
                <a:normAutofit/>
              </a:bodyPr>
              <a:lstStyle/>
              <a:p>
                <a:pPr marL="385763" indent="-385763">
                  <a:spcAft>
                    <a:spcPts val="750"/>
                  </a:spcAft>
                  <a:buFont typeface="+mj-lt"/>
                  <a:buAutoNum type="arabicParenR" startAt="4"/>
                </a:pPr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回溯，根据前驱数组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𝝍</m:t>
                    </m:r>
                  </m:oMath>
                </a14:m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回溯前驱状态，取得最优路径状态下标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,⋯,</m:t>
                    </m:r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。</a:t>
                </a:r>
                <a:endParaRPr lang="en-US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 algn="ctr">
                  <a:spcBef>
                    <a:spcPts val="675"/>
                  </a:spcBef>
                  <a:spcAft>
                    <a:spcPts val="675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mPr>
                        <m:mr>
                          <m:e>
                            <m:sSubSup>
                              <m:sSubSupPr>
                                <m:ctrlPr>
                                  <a:rPr lang="en-US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s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∗</m:t>
                                </m:r>
                              </m:sup>
                            </m:sSubSup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𝝍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+1,</m:t>
                                </m:r>
                                <m:sSubSup>
                                  <m:sSub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+1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∗</m:t>
                                    </m:r>
                                  </m:sup>
                                </m:sSubSup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−2,⋯,1</m:t>
                            </m:r>
                          </m:e>
                        </m:mr>
                      </m:m>
                    </m:oMath>
                  </m:oMathPara>
                </a14:m>
                <a:endParaRPr lang="en-US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D959E897-5559-3849-8581-9F9EBC46C2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226469"/>
                <a:ext cx="7886700" cy="3263504"/>
              </a:xfrm>
              <a:blipFill>
                <a:blip r:embed="rId3"/>
                <a:stretch>
                  <a:fillRect l="-1286" t="-1550" r="-1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188519D-3030-5518-EB21-6E6C95240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1599805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39CB3E-AB5C-8E8C-6F84-0D6D874C9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A8E3A2B-4002-C1C0-79A2-CF0E8C8C117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在医疗诊断系统中，假定来了一位病人，他最近三天的身体感受是：正常、体寒、头晕，请预测他这三天最可能的健康状态和相应概率</a:t>
                </a:r>
                <a:endParaRPr lang="en-US" altLang="zh-CN" dirty="0"/>
              </a:p>
              <a:p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初始概率向量</a:t>
                </a:r>
                <a:r>
                  <a:rPr lang="en-US" altLang="zh-CN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[0.6,0.4]</a:t>
                </a:r>
              </a:p>
              <a:p>
                <a:r>
                  <a:rPr lang="zh-CN" altLang="en-US" dirty="0">
                    <a:latin typeface="Cambria" panose="02040503050406030204" pitchFamily="18" charset="0"/>
                    <a:cs typeface="Times New Roman" panose="02020603050405020304" pitchFamily="18" charset="0"/>
                  </a:rPr>
                  <a:t>状态转移矩阵</a:t>
                </a:r>
                <a:endParaRPr lang="en-US" altLang="zh-CN" dirty="0">
                  <a:latin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A</m:t>
                      </m:r>
                      <m:r>
                        <a:rPr lang="en-US" altLang="zh-CN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b="0" i="1" dirty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.7</m:t>
                                </m:r>
                              </m:e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0.3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0.4</m:t>
                                </m:r>
                              </m:e>
                              <m:e>
                                <m:r>
                                  <a:rPr lang="en-US" altLang="zh-CN" b="0" i="1" dirty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0.6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altLang="zh-CN" b="0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发射概率矩阵</a:t>
                </a:r>
                <a:endParaRPr lang="en-US" altLang="zh-CN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altLang="zh-CN" b="0" dirty="0">
                    <a:cs typeface="Times New Roman" panose="02020603050405020304" pitchFamily="18" charset="0"/>
                  </a:rPr>
                  <a:t>B</a:t>
                </a: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.1</m:t>
                              </m:r>
                            </m:e>
                            <m:e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0.4</m:t>
                              </m:r>
                            </m:e>
                            <m:e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0.5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0.6</m:t>
                              </m:r>
                            </m:e>
                            <m:e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0.3</m:t>
                              </m:r>
                            </m:e>
                            <m:e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0.1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A8E3A2B-4002-C1C0-79A2-CF0E8C8C11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23" t="-11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4F62BD-E349-DB8A-0059-ED5F7D59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65</a:t>
            </a:fld>
            <a:endParaRPr lang="en-US" altLang="ko-KR"/>
          </a:p>
        </p:txBody>
      </p:sp>
      <p:pic>
        <p:nvPicPr>
          <p:cNvPr id="5" name="Picture">
            <a:extLst>
              <a:ext uri="{FF2B5EF4-FFF2-40B4-BE49-F238E27FC236}">
                <a16:creationId xmlns:a16="http://schemas.microsoft.com/office/drawing/2014/main" id="{136308C6-AC41-AECD-86EC-DE1912FE7B8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5220073" y="2564904"/>
            <a:ext cx="3421232" cy="391209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548668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448608-024C-829E-630A-340F07778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搜索状态序列的维特比算法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1EDE8A-0E70-EF29-69F9-BBCF1898E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66</a:t>
            </a:fld>
            <a:endParaRPr lang="en-US" altLang="ko-KR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7813585-C2A2-D23E-2677-C55F20E8BD50}"/>
              </a:ext>
            </a:extLst>
          </p:cNvPr>
          <p:cNvSpPr/>
          <p:nvPr/>
        </p:nvSpPr>
        <p:spPr bwMode="auto">
          <a:xfrm>
            <a:off x="395536" y="3284984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4D2A489-B1FC-AFA4-C9FB-AEAE0F06DAB2}"/>
              </a:ext>
            </a:extLst>
          </p:cNvPr>
          <p:cNvSpPr/>
          <p:nvPr/>
        </p:nvSpPr>
        <p:spPr bwMode="auto">
          <a:xfrm>
            <a:off x="323528" y="3212984"/>
            <a:ext cx="1080000" cy="1080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75EBDD-BD88-892A-2794-673E4F088C61}"/>
              </a:ext>
            </a:extLst>
          </p:cNvPr>
          <p:cNvSpPr txBox="1"/>
          <p:nvPr/>
        </p:nvSpPr>
        <p:spPr>
          <a:xfrm>
            <a:off x="467544" y="35433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开始</a:t>
            </a:r>
            <a:endParaRPr kumimoji="1" lang="zh-CN" altLang="en-US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FBDF0DA-CDD8-6AA7-8F51-4C920735FE3A}"/>
              </a:ext>
            </a:extLst>
          </p:cNvPr>
          <p:cNvSpPr/>
          <p:nvPr/>
        </p:nvSpPr>
        <p:spPr bwMode="auto">
          <a:xfrm>
            <a:off x="2195736" y="1988840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4C2E3B9A-F890-79CF-DB78-4D27B817A9F5}"/>
              </a:ext>
            </a:extLst>
          </p:cNvPr>
          <p:cNvSpPr/>
          <p:nvPr/>
        </p:nvSpPr>
        <p:spPr bwMode="auto">
          <a:xfrm>
            <a:off x="2195736" y="4653136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CAAF0F1-65DA-BC15-9E6F-A1F43AF4EE7C}"/>
              </a:ext>
            </a:extLst>
          </p:cNvPr>
          <p:cNvSpPr txBox="1"/>
          <p:nvPr/>
        </p:nvSpPr>
        <p:spPr>
          <a:xfrm>
            <a:off x="2397086" y="2133011"/>
            <a:ext cx="5052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0.3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17E675B-EB7F-61BA-B3DC-82563AC2DDF2}"/>
              </a:ext>
            </a:extLst>
          </p:cNvPr>
          <p:cNvSpPr txBox="1"/>
          <p:nvPr/>
        </p:nvSpPr>
        <p:spPr>
          <a:xfrm>
            <a:off x="2332965" y="4788598"/>
            <a:ext cx="6335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kumimoji="1"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0.04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0796C2F5-DE1A-CCC2-771A-1C7127F331F8}"/>
              </a:ext>
            </a:extLst>
          </p:cNvPr>
          <p:cNvCxnSpPr>
            <a:cxnSpLocks/>
            <a:stCxn id="6" idx="6"/>
            <a:endCxn id="8" idx="3"/>
          </p:cNvCxnSpPr>
          <p:nvPr/>
        </p:nvCxnSpPr>
        <p:spPr bwMode="auto">
          <a:xfrm flipV="1">
            <a:off x="1403528" y="2787766"/>
            <a:ext cx="929282" cy="96521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B820D50C-9761-9F4C-52FE-1E02273DDE53}"/>
              </a:ext>
            </a:extLst>
          </p:cNvPr>
          <p:cNvCxnSpPr>
            <a:stCxn id="6" idx="6"/>
            <a:endCxn id="9" idx="1"/>
          </p:cNvCxnSpPr>
          <p:nvPr/>
        </p:nvCxnSpPr>
        <p:spPr bwMode="auto">
          <a:xfrm>
            <a:off x="1403528" y="3752984"/>
            <a:ext cx="929282" cy="10372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6D0560C-343A-80B0-3180-182193DB823A}"/>
              </a:ext>
            </a:extLst>
          </p:cNvPr>
          <p:cNvSpPr txBox="1"/>
          <p:nvPr/>
        </p:nvSpPr>
        <p:spPr>
          <a:xfrm>
            <a:off x="2167860" y="147018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第一天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6FC082C-7745-879B-F2A5-2C7E20E04BE2}"/>
              </a:ext>
            </a:extLst>
          </p:cNvPr>
          <p:cNvSpPr txBox="1"/>
          <p:nvPr/>
        </p:nvSpPr>
        <p:spPr>
          <a:xfrm rot="18928100">
            <a:off x="1308553" y="2898940"/>
            <a:ext cx="910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0.6·0.5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7C667FF-EDFE-861B-DDC1-FD6A48608092}"/>
              </a:ext>
            </a:extLst>
          </p:cNvPr>
          <p:cNvSpPr txBox="1"/>
          <p:nvPr/>
        </p:nvSpPr>
        <p:spPr>
          <a:xfrm rot="2808895">
            <a:off x="1534785" y="3952393"/>
            <a:ext cx="910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0.4·0.1</a:t>
            </a:r>
            <a:endParaRPr kumimoji="1" lang="zh-CN" altLang="en-US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B3968E2-6344-1476-7926-935ED7BD248E}"/>
              </a:ext>
            </a:extLst>
          </p:cNvPr>
          <p:cNvSpPr/>
          <p:nvPr/>
        </p:nvSpPr>
        <p:spPr bwMode="auto">
          <a:xfrm>
            <a:off x="5868248" y="1988840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AFEFE7E-EE00-67AF-2AFE-CC65FF89C0E2}"/>
              </a:ext>
            </a:extLst>
          </p:cNvPr>
          <p:cNvSpPr/>
          <p:nvPr/>
        </p:nvSpPr>
        <p:spPr bwMode="auto">
          <a:xfrm>
            <a:off x="5868248" y="4674541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583C47F2-336C-1916-33AB-E8018624DFF3}"/>
              </a:ext>
            </a:extLst>
          </p:cNvPr>
          <p:cNvCxnSpPr>
            <a:stCxn id="8" idx="6"/>
            <a:endCxn id="20" idx="2"/>
          </p:cNvCxnSpPr>
          <p:nvPr/>
        </p:nvCxnSpPr>
        <p:spPr bwMode="auto">
          <a:xfrm>
            <a:off x="3131736" y="2456840"/>
            <a:ext cx="273651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AC1C9BA7-5448-150E-0618-F889E940C3BC}"/>
              </a:ext>
            </a:extLst>
          </p:cNvPr>
          <p:cNvCxnSpPr>
            <a:stCxn id="8" idx="6"/>
            <a:endCxn id="21" idx="2"/>
          </p:cNvCxnSpPr>
          <p:nvPr/>
        </p:nvCxnSpPr>
        <p:spPr bwMode="auto">
          <a:xfrm>
            <a:off x="3131736" y="2456840"/>
            <a:ext cx="2736512" cy="26857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87FCC371-236F-F4D7-3ED2-E9B2C2F1D473}"/>
              </a:ext>
            </a:extLst>
          </p:cNvPr>
          <p:cNvCxnSpPr>
            <a:stCxn id="9" idx="6"/>
            <a:endCxn id="20" idx="2"/>
          </p:cNvCxnSpPr>
          <p:nvPr/>
        </p:nvCxnSpPr>
        <p:spPr bwMode="auto">
          <a:xfrm flipV="1">
            <a:off x="3131736" y="2456840"/>
            <a:ext cx="2736512" cy="26642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2BA702D1-5053-C34D-B8A1-9C2D09A920E9}"/>
              </a:ext>
            </a:extLst>
          </p:cNvPr>
          <p:cNvCxnSpPr>
            <a:stCxn id="9" idx="6"/>
            <a:endCxn id="21" idx="2"/>
          </p:cNvCxnSpPr>
          <p:nvPr/>
        </p:nvCxnSpPr>
        <p:spPr bwMode="auto">
          <a:xfrm>
            <a:off x="3131736" y="5121136"/>
            <a:ext cx="2736512" cy="214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AED705FA-F9A7-3FED-88F4-6A11CF5C1ACF}"/>
              </a:ext>
            </a:extLst>
          </p:cNvPr>
          <p:cNvSpPr txBox="1"/>
          <p:nvPr/>
        </p:nvSpPr>
        <p:spPr>
          <a:xfrm>
            <a:off x="561975" y="5668069"/>
            <a:ext cx="19463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健康表示为</a:t>
            </a:r>
            <a:r>
              <a:rPr lang="en-US" altLang="zh-CN" dirty="0"/>
              <a:t>H</a:t>
            </a:r>
          </a:p>
          <a:p>
            <a:r>
              <a:rPr kumimoji="1" lang="zh-CN" altLang="en-US" dirty="0"/>
              <a:t>发烧表示为</a:t>
            </a:r>
            <a:r>
              <a:rPr kumimoji="1" lang="en-US" altLang="zh-CN" dirty="0"/>
              <a:t>F</a:t>
            </a:r>
            <a:endParaRPr kumimoji="1"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93D1925-2CBC-5AE6-C947-8C0AC928A155}"/>
              </a:ext>
            </a:extLst>
          </p:cNvPr>
          <p:cNvSpPr txBox="1"/>
          <p:nvPr/>
        </p:nvSpPr>
        <p:spPr>
          <a:xfrm>
            <a:off x="3229527" y="1882270"/>
            <a:ext cx="20842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P</a:t>
            </a:r>
            <a:r>
              <a:rPr lang="en-US" altLang="zh-CN" sz="1400" dirty="0"/>
              <a:t>(H)·P(H-&gt;H)·</a:t>
            </a:r>
            <a:r>
              <a:rPr lang="en-US" altLang="zh-CN" sz="1600" dirty="0"/>
              <a:t>P(</a:t>
            </a:r>
            <a:r>
              <a:rPr lang="en-US" altLang="zh-CN" sz="1600" dirty="0" err="1"/>
              <a:t>cold|H</a:t>
            </a:r>
            <a:r>
              <a:rPr lang="en-US" altLang="zh-CN" sz="1600" dirty="0"/>
              <a:t>)</a:t>
            </a:r>
          </a:p>
          <a:p>
            <a:r>
              <a:rPr kumimoji="1" lang="en-US" altLang="zh-CN" sz="1600" dirty="0"/>
              <a:t>=0.3·0.7</a:t>
            </a:r>
            <a:r>
              <a:rPr lang="en-US" altLang="zh-CN" sz="1600" dirty="0"/>
              <a:t>·0.4</a:t>
            </a:r>
          </a:p>
          <a:p>
            <a:r>
              <a:rPr kumimoji="1" lang="en-US" altLang="zh-CN" sz="1600" dirty="0"/>
              <a:t>=0.084</a:t>
            </a:r>
            <a:endParaRPr kumimoji="1" lang="zh-CN" altLang="en-US" sz="16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9D8B4D0-DEFC-F0C3-C9B9-13F8C35BEED4}"/>
              </a:ext>
            </a:extLst>
          </p:cNvPr>
          <p:cNvSpPr txBox="1"/>
          <p:nvPr/>
        </p:nvSpPr>
        <p:spPr>
          <a:xfrm>
            <a:off x="3966693" y="602731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正常、体寒、头晕</a:t>
            </a:r>
          </a:p>
        </p:txBody>
      </p:sp>
      <p:pic>
        <p:nvPicPr>
          <p:cNvPr id="33" name="Picture">
            <a:extLst>
              <a:ext uri="{FF2B5EF4-FFF2-40B4-BE49-F238E27FC236}">
                <a16:creationId xmlns:a16="http://schemas.microsoft.com/office/drawing/2014/main" id="{8D07DA09-9422-89BA-4AB0-950E1238E56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825173" y="1196752"/>
            <a:ext cx="2256014" cy="347778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C992B8D6-D326-7AAC-C95D-A127443A1366}"/>
              </a:ext>
            </a:extLst>
          </p:cNvPr>
          <p:cNvSpPr txBox="1"/>
          <p:nvPr/>
        </p:nvSpPr>
        <p:spPr>
          <a:xfrm rot="18824732">
            <a:off x="4068377" y="2820477"/>
            <a:ext cx="234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P</a:t>
            </a:r>
            <a:r>
              <a:rPr lang="en-US" altLang="zh-CN" sz="1400" dirty="0"/>
              <a:t>(F)·P(F-&gt;H)·</a:t>
            </a:r>
            <a:r>
              <a:rPr lang="en-US" altLang="zh-CN" sz="1600" dirty="0"/>
              <a:t>P(</a:t>
            </a:r>
            <a:r>
              <a:rPr lang="en-US" altLang="zh-CN" sz="1600" dirty="0" err="1"/>
              <a:t>cold|H</a:t>
            </a:r>
            <a:r>
              <a:rPr lang="en-US" altLang="zh-CN" sz="1600" dirty="0"/>
              <a:t>)</a:t>
            </a:r>
          </a:p>
          <a:p>
            <a:r>
              <a:rPr kumimoji="1" lang="en-US" altLang="zh-CN" sz="1600" dirty="0"/>
              <a:t>=0.04·0.4</a:t>
            </a:r>
            <a:r>
              <a:rPr lang="en-US" altLang="zh-CN" sz="1600" dirty="0"/>
              <a:t>·0.4</a:t>
            </a:r>
          </a:p>
          <a:p>
            <a:r>
              <a:rPr kumimoji="1" lang="en-US" altLang="zh-CN" sz="1600" dirty="0"/>
              <a:t>=0.0064</a:t>
            </a:r>
            <a:endParaRPr kumimoji="1"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8F7D66A-459C-984A-A258-560C319A02E9}"/>
              </a:ext>
            </a:extLst>
          </p:cNvPr>
          <p:cNvSpPr txBox="1"/>
          <p:nvPr/>
        </p:nvSpPr>
        <p:spPr>
          <a:xfrm>
            <a:off x="5948500" y="2089646"/>
            <a:ext cx="761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0.084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817F855-1FE1-A11B-2075-E94EAE9FFD4D}"/>
              </a:ext>
            </a:extLst>
          </p:cNvPr>
          <p:cNvSpPr txBox="1"/>
          <p:nvPr/>
        </p:nvSpPr>
        <p:spPr>
          <a:xfrm rot="2743163">
            <a:off x="2455508" y="3361607"/>
            <a:ext cx="234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P</a:t>
            </a:r>
            <a:r>
              <a:rPr lang="en-US" altLang="zh-CN" sz="1400" dirty="0"/>
              <a:t>(H)·P(H-&gt;F)·</a:t>
            </a:r>
            <a:r>
              <a:rPr lang="en-US" altLang="zh-CN" sz="1600" dirty="0"/>
              <a:t>P(</a:t>
            </a:r>
            <a:r>
              <a:rPr lang="en-US" altLang="zh-CN" sz="1600" dirty="0" err="1"/>
              <a:t>cold|F</a:t>
            </a:r>
            <a:r>
              <a:rPr lang="en-US" altLang="zh-CN" sz="1600" dirty="0"/>
              <a:t>)</a:t>
            </a:r>
          </a:p>
          <a:p>
            <a:r>
              <a:rPr kumimoji="1" lang="en-US" altLang="zh-CN" sz="1600" dirty="0"/>
              <a:t>=0.3·0.3</a:t>
            </a:r>
            <a:r>
              <a:rPr lang="en-US" altLang="zh-CN" sz="1600" dirty="0"/>
              <a:t>·0.3</a:t>
            </a:r>
          </a:p>
          <a:p>
            <a:r>
              <a:rPr kumimoji="1" lang="en-US" altLang="zh-CN" sz="1600" dirty="0"/>
              <a:t>=0.027</a:t>
            </a:r>
            <a:endParaRPr kumimoji="1" lang="zh-CN" altLang="en-US" sz="1600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231EBC3-7056-92AD-0EC3-FEA597B15133}"/>
              </a:ext>
            </a:extLst>
          </p:cNvPr>
          <p:cNvSpPr txBox="1"/>
          <p:nvPr/>
        </p:nvSpPr>
        <p:spPr>
          <a:xfrm>
            <a:off x="3275856" y="4799154"/>
            <a:ext cx="234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P</a:t>
            </a:r>
            <a:r>
              <a:rPr lang="en-US" altLang="zh-CN" sz="1400" dirty="0"/>
              <a:t>(F)·P(F-&gt;F)·</a:t>
            </a:r>
            <a:r>
              <a:rPr lang="en-US" altLang="zh-CN" sz="1600" dirty="0"/>
              <a:t>P(</a:t>
            </a:r>
            <a:r>
              <a:rPr lang="en-US" altLang="zh-CN" sz="1600" dirty="0" err="1"/>
              <a:t>cold|F</a:t>
            </a:r>
            <a:r>
              <a:rPr lang="en-US" altLang="zh-CN" sz="1600" dirty="0"/>
              <a:t>)</a:t>
            </a:r>
          </a:p>
          <a:p>
            <a:r>
              <a:rPr kumimoji="1" lang="en-US" altLang="zh-CN" sz="1600" dirty="0"/>
              <a:t>=0.04·0.6</a:t>
            </a:r>
            <a:r>
              <a:rPr lang="en-US" altLang="zh-CN" sz="1600" dirty="0"/>
              <a:t>·0.3</a:t>
            </a:r>
          </a:p>
          <a:p>
            <a:r>
              <a:rPr kumimoji="1" lang="en-US" altLang="zh-CN" sz="1600" dirty="0"/>
              <a:t>=0.0072</a:t>
            </a:r>
            <a:endParaRPr kumimoji="1" lang="zh-CN" altLang="en-US" sz="16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3915AAF-BE5A-6797-DB2E-6D154859B884}"/>
              </a:ext>
            </a:extLst>
          </p:cNvPr>
          <p:cNvSpPr txBox="1"/>
          <p:nvPr/>
        </p:nvSpPr>
        <p:spPr>
          <a:xfrm>
            <a:off x="5948499" y="4787268"/>
            <a:ext cx="761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kumimoji="1"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0.027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ADB797B-26BB-2443-E666-7712D24F3CD6}"/>
              </a:ext>
            </a:extLst>
          </p:cNvPr>
          <p:cNvSpPr txBox="1"/>
          <p:nvPr/>
        </p:nvSpPr>
        <p:spPr>
          <a:xfrm>
            <a:off x="5834132" y="146816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第二天</a:t>
            </a:r>
          </a:p>
        </p:txBody>
      </p:sp>
    </p:spTree>
    <p:extLst>
      <p:ext uri="{BB962C8B-B14F-4D97-AF65-F5344CB8AC3E}">
        <p14:creationId xmlns:p14="http://schemas.microsoft.com/office/powerpoint/2010/main" val="39170474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448608-024C-829E-630A-340F07778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搜索状态序列的维特比算法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1EDE8A-0E70-EF29-69F9-BBCF1898E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67</a:t>
            </a:fld>
            <a:endParaRPr lang="en-US" altLang="ko-KR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7813585-C2A2-D23E-2677-C55F20E8BD50}"/>
              </a:ext>
            </a:extLst>
          </p:cNvPr>
          <p:cNvSpPr/>
          <p:nvPr/>
        </p:nvSpPr>
        <p:spPr bwMode="auto">
          <a:xfrm>
            <a:off x="395536" y="3284984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4D2A489-B1FC-AFA4-C9FB-AEAE0F06DAB2}"/>
              </a:ext>
            </a:extLst>
          </p:cNvPr>
          <p:cNvSpPr/>
          <p:nvPr/>
        </p:nvSpPr>
        <p:spPr bwMode="auto">
          <a:xfrm>
            <a:off x="323528" y="3212984"/>
            <a:ext cx="1080000" cy="1080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75EBDD-BD88-892A-2794-673E4F088C61}"/>
              </a:ext>
            </a:extLst>
          </p:cNvPr>
          <p:cNvSpPr txBox="1"/>
          <p:nvPr/>
        </p:nvSpPr>
        <p:spPr>
          <a:xfrm>
            <a:off x="467544" y="35433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开始</a:t>
            </a:r>
            <a:endParaRPr kumimoji="1" lang="zh-CN" altLang="en-US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FBDF0DA-CDD8-6AA7-8F51-4C920735FE3A}"/>
              </a:ext>
            </a:extLst>
          </p:cNvPr>
          <p:cNvSpPr/>
          <p:nvPr/>
        </p:nvSpPr>
        <p:spPr bwMode="auto">
          <a:xfrm>
            <a:off x="2195736" y="1988840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4C2E3B9A-F890-79CF-DB78-4D27B817A9F5}"/>
              </a:ext>
            </a:extLst>
          </p:cNvPr>
          <p:cNvSpPr/>
          <p:nvPr/>
        </p:nvSpPr>
        <p:spPr bwMode="auto">
          <a:xfrm>
            <a:off x="2195736" y="4653136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CAAF0F1-65DA-BC15-9E6F-A1F43AF4EE7C}"/>
              </a:ext>
            </a:extLst>
          </p:cNvPr>
          <p:cNvSpPr txBox="1"/>
          <p:nvPr/>
        </p:nvSpPr>
        <p:spPr>
          <a:xfrm>
            <a:off x="2397086" y="2133011"/>
            <a:ext cx="5052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0.3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17E675B-EB7F-61BA-B3DC-82563AC2DDF2}"/>
              </a:ext>
            </a:extLst>
          </p:cNvPr>
          <p:cNvSpPr txBox="1"/>
          <p:nvPr/>
        </p:nvSpPr>
        <p:spPr>
          <a:xfrm>
            <a:off x="2332965" y="4788598"/>
            <a:ext cx="6335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kumimoji="1"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0.04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0796C2F5-DE1A-CCC2-771A-1C7127F331F8}"/>
              </a:ext>
            </a:extLst>
          </p:cNvPr>
          <p:cNvCxnSpPr>
            <a:cxnSpLocks/>
            <a:stCxn id="6" idx="6"/>
            <a:endCxn id="8" idx="3"/>
          </p:cNvCxnSpPr>
          <p:nvPr/>
        </p:nvCxnSpPr>
        <p:spPr bwMode="auto">
          <a:xfrm flipV="1">
            <a:off x="1403528" y="2787766"/>
            <a:ext cx="929282" cy="96521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B820D50C-9761-9F4C-52FE-1E02273DDE53}"/>
              </a:ext>
            </a:extLst>
          </p:cNvPr>
          <p:cNvCxnSpPr>
            <a:stCxn id="6" idx="6"/>
            <a:endCxn id="9" idx="1"/>
          </p:cNvCxnSpPr>
          <p:nvPr/>
        </p:nvCxnSpPr>
        <p:spPr bwMode="auto">
          <a:xfrm>
            <a:off x="1403528" y="3752984"/>
            <a:ext cx="929282" cy="10372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6D0560C-343A-80B0-3180-182193DB823A}"/>
              </a:ext>
            </a:extLst>
          </p:cNvPr>
          <p:cNvSpPr txBox="1"/>
          <p:nvPr/>
        </p:nvSpPr>
        <p:spPr>
          <a:xfrm>
            <a:off x="2167860" y="147018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第一天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6FC082C-7745-879B-F2A5-2C7E20E04BE2}"/>
              </a:ext>
            </a:extLst>
          </p:cNvPr>
          <p:cNvSpPr txBox="1"/>
          <p:nvPr/>
        </p:nvSpPr>
        <p:spPr>
          <a:xfrm rot="18928100">
            <a:off x="1308553" y="2898940"/>
            <a:ext cx="910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0.6·0.5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7C667FF-EDFE-861B-DDC1-FD6A48608092}"/>
              </a:ext>
            </a:extLst>
          </p:cNvPr>
          <p:cNvSpPr txBox="1"/>
          <p:nvPr/>
        </p:nvSpPr>
        <p:spPr>
          <a:xfrm rot="2808895">
            <a:off x="1534785" y="3952393"/>
            <a:ext cx="910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0.4·0.1</a:t>
            </a:r>
            <a:endParaRPr kumimoji="1" lang="zh-CN" altLang="en-US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B3968E2-6344-1476-7926-935ED7BD248E}"/>
              </a:ext>
            </a:extLst>
          </p:cNvPr>
          <p:cNvSpPr/>
          <p:nvPr/>
        </p:nvSpPr>
        <p:spPr bwMode="auto">
          <a:xfrm>
            <a:off x="5868248" y="1988840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AFEFE7E-EE00-67AF-2AFE-CC65FF89C0E2}"/>
              </a:ext>
            </a:extLst>
          </p:cNvPr>
          <p:cNvSpPr/>
          <p:nvPr/>
        </p:nvSpPr>
        <p:spPr bwMode="auto">
          <a:xfrm>
            <a:off x="5868248" y="4674541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583C47F2-336C-1916-33AB-E8018624DFF3}"/>
              </a:ext>
            </a:extLst>
          </p:cNvPr>
          <p:cNvCxnSpPr>
            <a:stCxn id="8" idx="6"/>
            <a:endCxn id="20" idx="2"/>
          </p:cNvCxnSpPr>
          <p:nvPr/>
        </p:nvCxnSpPr>
        <p:spPr bwMode="auto">
          <a:xfrm>
            <a:off x="3131736" y="2456840"/>
            <a:ext cx="273651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AC1C9BA7-5448-150E-0618-F889E940C3BC}"/>
              </a:ext>
            </a:extLst>
          </p:cNvPr>
          <p:cNvCxnSpPr>
            <a:stCxn id="8" idx="6"/>
            <a:endCxn id="21" idx="2"/>
          </p:cNvCxnSpPr>
          <p:nvPr/>
        </p:nvCxnSpPr>
        <p:spPr bwMode="auto">
          <a:xfrm>
            <a:off x="3131736" y="2456840"/>
            <a:ext cx="2736512" cy="268570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87FCC371-236F-F4D7-3ED2-E9B2C2F1D473}"/>
              </a:ext>
            </a:extLst>
          </p:cNvPr>
          <p:cNvCxnSpPr>
            <a:stCxn id="9" idx="6"/>
            <a:endCxn id="20" idx="2"/>
          </p:cNvCxnSpPr>
          <p:nvPr/>
        </p:nvCxnSpPr>
        <p:spPr bwMode="auto">
          <a:xfrm flipV="1">
            <a:off x="3131736" y="2456840"/>
            <a:ext cx="2736512" cy="26642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2BA702D1-5053-C34D-B8A1-9C2D09A920E9}"/>
              </a:ext>
            </a:extLst>
          </p:cNvPr>
          <p:cNvCxnSpPr>
            <a:stCxn id="9" idx="6"/>
            <a:endCxn id="21" idx="2"/>
          </p:cNvCxnSpPr>
          <p:nvPr/>
        </p:nvCxnSpPr>
        <p:spPr bwMode="auto">
          <a:xfrm>
            <a:off x="3131736" y="5121136"/>
            <a:ext cx="2736512" cy="214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AED705FA-F9A7-3FED-88F4-6A11CF5C1ACF}"/>
              </a:ext>
            </a:extLst>
          </p:cNvPr>
          <p:cNvSpPr txBox="1"/>
          <p:nvPr/>
        </p:nvSpPr>
        <p:spPr>
          <a:xfrm>
            <a:off x="561975" y="5668069"/>
            <a:ext cx="19463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健康表示为</a:t>
            </a:r>
            <a:r>
              <a:rPr lang="en-US" altLang="zh-CN" dirty="0"/>
              <a:t>H</a:t>
            </a:r>
          </a:p>
          <a:p>
            <a:r>
              <a:rPr kumimoji="1" lang="zh-CN" altLang="en-US" dirty="0"/>
              <a:t>发烧表示为</a:t>
            </a:r>
            <a:r>
              <a:rPr kumimoji="1" lang="en-US" altLang="zh-CN" dirty="0"/>
              <a:t>F</a:t>
            </a:r>
            <a:endParaRPr kumimoji="1"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93D1925-2CBC-5AE6-C947-8C0AC928A155}"/>
              </a:ext>
            </a:extLst>
          </p:cNvPr>
          <p:cNvSpPr txBox="1"/>
          <p:nvPr/>
        </p:nvSpPr>
        <p:spPr>
          <a:xfrm>
            <a:off x="3229527" y="1882270"/>
            <a:ext cx="20842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P</a:t>
            </a:r>
            <a:r>
              <a:rPr lang="en-US" altLang="zh-CN" sz="1400" dirty="0"/>
              <a:t>(H)·P(H-&gt;H)·</a:t>
            </a:r>
            <a:r>
              <a:rPr lang="en-US" altLang="zh-CN" sz="1600" dirty="0"/>
              <a:t>P(</a:t>
            </a:r>
            <a:r>
              <a:rPr lang="en-US" altLang="zh-CN" sz="1600" dirty="0" err="1"/>
              <a:t>cold|H</a:t>
            </a:r>
            <a:r>
              <a:rPr lang="en-US" altLang="zh-CN" sz="1600" dirty="0"/>
              <a:t>)</a:t>
            </a:r>
          </a:p>
          <a:p>
            <a:r>
              <a:rPr kumimoji="1" lang="en-US" altLang="zh-CN" sz="1600" dirty="0"/>
              <a:t>=0.3·0.7</a:t>
            </a:r>
            <a:r>
              <a:rPr lang="en-US" altLang="zh-CN" sz="1600" dirty="0"/>
              <a:t>·0.4</a:t>
            </a:r>
          </a:p>
          <a:p>
            <a:r>
              <a:rPr kumimoji="1" lang="en-US" altLang="zh-CN" sz="1600" dirty="0"/>
              <a:t>=0.084</a:t>
            </a:r>
            <a:endParaRPr kumimoji="1" lang="zh-CN" altLang="en-US" sz="16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9D8B4D0-DEFC-F0C3-C9B9-13F8C35BEED4}"/>
              </a:ext>
            </a:extLst>
          </p:cNvPr>
          <p:cNvSpPr txBox="1"/>
          <p:nvPr/>
        </p:nvSpPr>
        <p:spPr>
          <a:xfrm>
            <a:off x="3966693" y="602731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正常、体寒、头晕</a:t>
            </a:r>
          </a:p>
        </p:txBody>
      </p:sp>
      <p:pic>
        <p:nvPicPr>
          <p:cNvPr id="33" name="Picture">
            <a:extLst>
              <a:ext uri="{FF2B5EF4-FFF2-40B4-BE49-F238E27FC236}">
                <a16:creationId xmlns:a16="http://schemas.microsoft.com/office/drawing/2014/main" id="{8D07DA09-9422-89BA-4AB0-950E1238E56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884500" y="1196752"/>
            <a:ext cx="2256014" cy="347778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C992B8D6-D326-7AAC-C95D-A127443A1366}"/>
              </a:ext>
            </a:extLst>
          </p:cNvPr>
          <p:cNvSpPr txBox="1"/>
          <p:nvPr/>
        </p:nvSpPr>
        <p:spPr>
          <a:xfrm rot="18824732">
            <a:off x="4068377" y="2820477"/>
            <a:ext cx="234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P</a:t>
            </a:r>
            <a:r>
              <a:rPr lang="en-US" altLang="zh-CN" sz="1400" dirty="0"/>
              <a:t>(F)·P(F-&gt;H)·</a:t>
            </a:r>
            <a:r>
              <a:rPr lang="en-US" altLang="zh-CN" sz="1600" dirty="0"/>
              <a:t>P(</a:t>
            </a:r>
            <a:r>
              <a:rPr lang="en-US" altLang="zh-CN" sz="1600" dirty="0" err="1"/>
              <a:t>cold|H</a:t>
            </a:r>
            <a:r>
              <a:rPr lang="en-US" altLang="zh-CN" sz="1600" dirty="0"/>
              <a:t>)</a:t>
            </a:r>
          </a:p>
          <a:p>
            <a:r>
              <a:rPr kumimoji="1" lang="en-US" altLang="zh-CN" sz="1600" dirty="0"/>
              <a:t>=0.04·0.4</a:t>
            </a:r>
            <a:r>
              <a:rPr lang="en-US" altLang="zh-CN" sz="1600" dirty="0"/>
              <a:t>·0.4</a:t>
            </a:r>
          </a:p>
          <a:p>
            <a:r>
              <a:rPr kumimoji="1" lang="en-US" altLang="zh-CN" sz="1600" dirty="0"/>
              <a:t>=0.0064</a:t>
            </a:r>
            <a:endParaRPr kumimoji="1"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8F7D66A-459C-984A-A258-560C319A02E9}"/>
              </a:ext>
            </a:extLst>
          </p:cNvPr>
          <p:cNvSpPr txBox="1"/>
          <p:nvPr/>
        </p:nvSpPr>
        <p:spPr>
          <a:xfrm>
            <a:off x="5948500" y="2089646"/>
            <a:ext cx="761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0.084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817F855-1FE1-A11B-2075-E94EAE9FFD4D}"/>
              </a:ext>
            </a:extLst>
          </p:cNvPr>
          <p:cNvSpPr txBox="1"/>
          <p:nvPr/>
        </p:nvSpPr>
        <p:spPr>
          <a:xfrm rot="2743163">
            <a:off x="2455508" y="3361607"/>
            <a:ext cx="234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P</a:t>
            </a:r>
            <a:r>
              <a:rPr lang="en-US" altLang="zh-CN" sz="1400" dirty="0"/>
              <a:t>(H)·P(H-&gt;F)·</a:t>
            </a:r>
            <a:r>
              <a:rPr lang="en-US" altLang="zh-CN" sz="1600" dirty="0"/>
              <a:t>P(</a:t>
            </a:r>
            <a:r>
              <a:rPr lang="en-US" altLang="zh-CN" sz="1600" dirty="0" err="1"/>
              <a:t>cold|F</a:t>
            </a:r>
            <a:r>
              <a:rPr lang="en-US" altLang="zh-CN" sz="1600" dirty="0"/>
              <a:t>)</a:t>
            </a:r>
          </a:p>
          <a:p>
            <a:r>
              <a:rPr kumimoji="1" lang="en-US" altLang="zh-CN" sz="1600" dirty="0"/>
              <a:t>=0.3·0.3</a:t>
            </a:r>
            <a:r>
              <a:rPr lang="en-US" altLang="zh-CN" sz="1600" dirty="0"/>
              <a:t>·0.3</a:t>
            </a:r>
          </a:p>
          <a:p>
            <a:r>
              <a:rPr kumimoji="1" lang="en-US" altLang="zh-CN" sz="1600" dirty="0"/>
              <a:t>=0.027</a:t>
            </a:r>
            <a:endParaRPr kumimoji="1" lang="zh-CN" altLang="en-US" sz="1600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231EBC3-7056-92AD-0EC3-FEA597B15133}"/>
              </a:ext>
            </a:extLst>
          </p:cNvPr>
          <p:cNvSpPr txBox="1"/>
          <p:nvPr/>
        </p:nvSpPr>
        <p:spPr>
          <a:xfrm>
            <a:off x="3275856" y="4799154"/>
            <a:ext cx="234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P</a:t>
            </a:r>
            <a:r>
              <a:rPr lang="en-US" altLang="zh-CN" sz="1400" dirty="0"/>
              <a:t>(F)·P(F-&gt;F)·</a:t>
            </a:r>
            <a:r>
              <a:rPr lang="en-US" altLang="zh-CN" sz="1600" dirty="0"/>
              <a:t>P(</a:t>
            </a:r>
            <a:r>
              <a:rPr lang="en-US" altLang="zh-CN" sz="1600" dirty="0" err="1"/>
              <a:t>cold|F</a:t>
            </a:r>
            <a:r>
              <a:rPr lang="en-US" altLang="zh-CN" sz="1600" dirty="0"/>
              <a:t>)</a:t>
            </a:r>
          </a:p>
          <a:p>
            <a:r>
              <a:rPr kumimoji="1" lang="en-US" altLang="zh-CN" sz="1600" dirty="0"/>
              <a:t>=0.04·0.6</a:t>
            </a:r>
            <a:r>
              <a:rPr lang="en-US" altLang="zh-CN" sz="1600" dirty="0"/>
              <a:t>·0.3</a:t>
            </a:r>
          </a:p>
          <a:p>
            <a:r>
              <a:rPr kumimoji="1" lang="en-US" altLang="zh-CN" sz="1600" dirty="0"/>
              <a:t>=0.0072</a:t>
            </a:r>
            <a:endParaRPr kumimoji="1" lang="zh-CN" altLang="en-US" sz="16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3915AAF-BE5A-6797-DB2E-6D154859B884}"/>
              </a:ext>
            </a:extLst>
          </p:cNvPr>
          <p:cNvSpPr txBox="1"/>
          <p:nvPr/>
        </p:nvSpPr>
        <p:spPr>
          <a:xfrm>
            <a:off x="5948499" y="4787268"/>
            <a:ext cx="761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kumimoji="1"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0.027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9BC5F50-1478-1AF4-1B51-02D3B3BD1579}"/>
              </a:ext>
            </a:extLst>
          </p:cNvPr>
          <p:cNvSpPr txBox="1"/>
          <p:nvPr/>
        </p:nvSpPr>
        <p:spPr>
          <a:xfrm>
            <a:off x="5834132" y="146816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第二天</a:t>
            </a:r>
          </a:p>
        </p:txBody>
      </p:sp>
    </p:spTree>
    <p:extLst>
      <p:ext uri="{BB962C8B-B14F-4D97-AF65-F5344CB8AC3E}">
        <p14:creationId xmlns:p14="http://schemas.microsoft.com/office/powerpoint/2010/main" val="429255833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448608-024C-829E-630A-340F07778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搜索状态序列的维特比算法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1EDE8A-0E70-EF29-69F9-BBCF1898E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68</a:t>
            </a:fld>
            <a:endParaRPr lang="en-US" altLang="ko-KR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7813585-C2A2-D23E-2677-C55F20E8BD50}"/>
              </a:ext>
            </a:extLst>
          </p:cNvPr>
          <p:cNvSpPr/>
          <p:nvPr/>
        </p:nvSpPr>
        <p:spPr bwMode="auto">
          <a:xfrm>
            <a:off x="395536" y="3284984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4D2A489-B1FC-AFA4-C9FB-AEAE0F06DAB2}"/>
              </a:ext>
            </a:extLst>
          </p:cNvPr>
          <p:cNvSpPr/>
          <p:nvPr/>
        </p:nvSpPr>
        <p:spPr bwMode="auto">
          <a:xfrm>
            <a:off x="323528" y="3212984"/>
            <a:ext cx="1080000" cy="1080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75EBDD-BD88-892A-2794-673E4F088C61}"/>
              </a:ext>
            </a:extLst>
          </p:cNvPr>
          <p:cNvSpPr txBox="1"/>
          <p:nvPr/>
        </p:nvSpPr>
        <p:spPr>
          <a:xfrm>
            <a:off x="467544" y="35433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开始</a:t>
            </a:r>
            <a:endParaRPr kumimoji="1" lang="zh-CN" altLang="en-US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FBDF0DA-CDD8-6AA7-8F51-4C920735FE3A}"/>
              </a:ext>
            </a:extLst>
          </p:cNvPr>
          <p:cNvSpPr/>
          <p:nvPr/>
        </p:nvSpPr>
        <p:spPr bwMode="auto">
          <a:xfrm>
            <a:off x="1647668" y="1988840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4C2E3B9A-F890-79CF-DB78-4D27B817A9F5}"/>
              </a:ext>
            </a:extLst>
          </p:cNvPr>
          <p:cNvSpPr/>
          <p:nvPr/>
        </p:nvSpPr>
        <p:spPr bwMode="auto">
          <a:xfrm>
            <a:off x="1647668" y="4653136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CAAF0F1-65DA-BC15-9E6F-A1F43AF4EE7C}"/>
              </a:ext>
            </a:extLst>
          </p:cNvPr>
          <p:cNvSpPr txBox="1"/>
          <p:nvPr/>
        </p:nvSpPr>
        <p:spPr>
          <a:xfrm>
            <a:off x="1849018" y="2133011"/>
            <a:ext cx="505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0.3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17E675B-EB7F-61BA-B3DC-82563AC2DDF2}"/>
              </a:ext>
            </a:extLst>
          </p:cNvPr>
          <p:cNvSpPr txBox="1"/>
          <p:nvPr/>
        </p:nvSpPr>
        <p:spPr>
          <a:xfrm>
            <a:off x="1784897" y="4788598"/>
            <a:ext cx="6335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kumimoji="1"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0.04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0796C2F5-DE1A-CCC2-771A-1C7127F331F8}"/>
              </a:ext>
            </a:extLst>
          </p:cNvPr>
          <p:cNvCxnSpPr>
            <a:cxnSpLocks/>
            <a:stCxn id="6" idx="6"/>
            <a:endCxn id="8" idx="3"/>
          </p:cNvCxnSpPr>
          <p:nvPr/>
        </p:nvCxnSpPr>
        <p:spPr bwMode="auto">
          <a:xfrm flipV="1">
            <a:off x="1403528" y="2787766"/>
            <a:ext cx="381214" cy="96521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B820D50C-9761-9F4C-52FE-1E02273DDE53}"/>
              </a:ext>
            </a:extLst>
          </p:cNvPr>
          <p:cNvCxnSpPr>
            <a:cxnSpLocks/>
            <a:stCxn id="6" idx="6"/>
            <a:endCxn id="9" idx="1"/>
          </p:cNvCxnSpPr>
          <p:nvPr/>
        </p:nvCxnSpPr>
        <p:spPr bwMode="auto">
          <a:xfrm>
            <a:off x="1403528" y="3752984"/>
            <a:ext cx="381214" cy="10372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6D0560C-343A-80B0-3180-182193DB823A}"/>
              </a:ext>
            </a:extLst>
          </p:cNvPr>
          <p:cNvSpPr txBox="1"/>
          <p:nvPr/>
        </p:nvSpPr>
        <p:spPr>
          <a:xfrm>
            <a:off x="1619792" y="1470181"/>
            <a:ext cx="1107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第一天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B3968E2-6344-1476-7926-935ED7BD248E}"/>
              </a:ext>
            </a:extLst>
          </p:cNvPr>
          <p:cNvSpPr/>
          <p:nvPr/>
        </p:nvSpPr>
        <p:spPr bwMode="auto">
          <a:xfrm>
            <a:off x="3165956" y="1988840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AFEFE7E-EE00-67AF-2AFE-CC65FF89C0E2}"/>
              </a:ext>
            </a:extLst>
          </p:cNvPr>
          <p:cNvSpPr/>
          <p:nvPr/>
        </p:nvSpPr>
        <p:spPr bwMode="auto">
          <a:xfrm>
            <a:off x="3165956" y="4674541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583C47F2-336C-1916-33AB-E8018624DFF3}"/>
              </a:ext>
            </a:extLst>
          </p:cNvPr>
          <p:cNvCxnSpPr>
            <a:cxnSpLocks/>
            <a:stCxn id="8" idx="6"/>
            <a:endCxn id="20" idx="2"/>
          </p:cNvCxnSpPr>
          <p:nvPr/>
        </p:nvCxnSpPr>
        <p:spPr bwMode="auto">
          <a:xfrm>
            <a:off x="2583668" y="2456840"/>
            <a:ext cx="58228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AC1C9BA7-5448-150E-0618-F889E940C3BC}"/>
              </a:ext>
            </a:extLst>
          </p:cNvPr>
          <p:cNvCxnSpPr>
            <a:cxnSpLocks/>
            <a:stCxn id="8" idx="6"/>
            <a:endCxn id="21" idx="2"/>
          </p:cNvCxnSpPr>
          <p:nvPr/>
        </p:nvCxnSpPr>
        <p:spPr bwMode="auto">
          <a:xfrm>
            <a:off x="2583668" y="2456840"/>
            <a:ext cx="582288" cy="268570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87FCC371-236F-F4D7-3ED2-E9B2C2F1D473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 bwMode="auto">
          <a:xfrm flipV="1">
            <a:off x="2583668" y="2456840"/>
            <a:ext cx="582288" cy="26642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2BA702D1-5053-C34D-B8A1-9C2D09A920E9}"/>
              </a:ext>
            </a:extLst>
          </p:cNvPr>
          <p:cNvCxnSpPr>
            <a:cxnSpLocks/>
            <a:stCxn id="9" idx="6"/>
            <a:endCxn id="21" idx="2"/>
          </p:cNvCxnSpPr>
          <p:nvPr/>
        </p:nvCxnSpPr>
        <p:spPr bwMode="auto">
          <a:xfrm>
            <a:off x="2583668" y="5121136"/>
            <a:ext cx="582288" cy="214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AED705FA-F9A7-3FED-88F4-6A11CF5C1ACF}"/>
              </a:ext>
            </a:extLst>
          </p:cNvPr>
          <p:cNvSpPr txBox="1"/>
          <p:nvPr/>
        </p:nvSpPr>
        <p:spPr>
          <a:xfrm>
            <a:off x="561975" y="5668069"/>
            <a:ext cx="19463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健康表示为</a:t>
            </a:r>
            <a:r>
              <a:rPr lang="en-US" altLang="zh-CN" dirty="0"/>
              <a:t>H</a:t>
            </a:r>
          </a:p>
          <a:p>
            <a:r>
              <a:rPr kumimoji="1" lang="zh-CN" altLang="en-US" dirty="0"/>
              <a:t>发烧表示为</a:t>
            </a:r>
            <a:r>
              <a:rPr kumimoji="1" lang="en-US" altLang="zh-CN" dirty="0"/>
              <a:t>F</a:t>
            </a:r>
            <a:endParaRPr kumimoji="1"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9D8B4D0-DEFC-F0C3-C9B9-13F8C35BEED4}"/>
              </a:ext>
            </a:extLst>
          </p:cNvPr>
          <p:cNvSpPr txBox="1"/>
          <p:nvPr/>
        </p:nvSpPr>
        <p:spPr>
          <a:xfrm>
            <a:off x="3966693" y="602731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正常、体寒、头晕</a:t>
            </a:r>
          </a:p>
        </p:txBody>
      </p:sp>
      <p:pic>
        <p:nvPicPr>
          <p:cNvPr id="33" name="Picture">
            <a:extLst>
              <a:ext uri="{FF2B5EF4-FFF2-40B4-BE49-F238E27FC236}">
                <a16:creationId xmlns:a16="http://schemas.microsoft.com/office/drawing/2014/main" id="{8D07DA09-9422-89BA-4AB0-950E1238E56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884500" y="1196752"/>
            <a:ext cx="2256014" cy="347778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48F7D66A-459C-984A-A258-560C319A02E9}"/>
              </a:ext>
            </a:extLst>
          </p:cNvPr>
          <p:cNvSpPr txBox="1"/>
          <p:nvPr/>
        </p:nvSpPr>
        <p:spPr>
          <a:xfrm>
            <a:off x="3246208" y="2089646"/>
            <a:ext cx="761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0.084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3915AAF-BE5A-6797-DB2E-6D154859B884}"/>
              </a:ext>
            </a:extLst>
          </p:cNvPr>
          <p:cNvSpPr txBox="1"/>
          <p:nvPr/>
        </p:nvSpPr>
        <p:spPr>
          <a:xfrm>
            <a:off x="3246207" y="4787268"/>
            <a:ext cx="761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kumimoji="1"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0.027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ADB797B-26BB-2443-E666-7712D24F3CD6}"/>
              </a:ext>
            </a:extLst>
          </p:cNvPr>
          <p:cNvSpPr txBox="1"/>
          <p:nvPr/>
        </p:nvSpPr>
        <p:spPr>
          <a:xfrm>
            <a:off x="3131840" y="146816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第二天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6A6095E2-CA7D-FEAF-CC73-105BBB242698}"/>
              </a:ext>
            </a:extLst>
          </p:cNvPr>
          <p:cNvSpPr/>
          <p:nvPr/>
        </p:nvSpPr>
        <p:spPr bwMode="auto">
          <a:xfrm>
            <a:off x="6040452" y="2006893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4B00AE73-8B3E-F1D3-995F-543AB67704F5}"/>
              </a:ext>
            </a:extLst>
          </p:cNvPr>
          <p:cNvSpPr/>
          <p:nvPr/>
        </p:nvSpPr>
        <p:spPr bwMode="auto">
          <a:xfrm>
            <a:off x="6040452" y="4692594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BCE215E9-099B-2851-A331-DD8046DD09E9}"/>
              </a:ext>
            </a:extLst>
          </p:cNvPr>
          <p:cNvSpPr txBox="1"/>
          <p:nvPr/>
        </p:nvSpPr>
        <p:spPr>
          <a:xfrm>
            <a:off x="5992465" y="2107699"/>
            <a:ext cx="1018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0.00588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EB8493B-A487-2D5E-E6E0-870BBEA81C12}"/>
              </a:ext>
            </a:extLst>
          </p:cNvPr>
          <p:cNvSpPr txBox="1"/>
          <p:nvPr/>
        </p:nvSpPr>
        <p:spPr>
          <a:xfrm>
            <a:off x="5992464" y="4805321"/>
            <a:ext cx="1018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0.01512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D5D5CDC-2917-40E8-8332-30C1EF43B76D}"/>
              </a:ext>
            </a:extLst>
          </p:cNvPr>
          <p:cNvSpPr txBox="1"/>
          <p:nvPr/>
        </p:nvSpPr>
        <p:spPr>
          <a:xfrm>
            <a:off x="6006336" y="148622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第三天</a:t>
            </a:r>
          </a:p>
        </p:txBody>
      </p: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A5CAD655-9F69-8737-43C7-67B5B6D29957}"/>
              </a:ext>
            </a:extLst>
          </p:cNvPr>
          <p:cNvCxnSpPr>
            <a:cxnSpLocks/>
            <a:stCxn id="20" idx="6"/>
            <a:endCxn id="42" idx="2"/>
          </p:cNvCxnSpPr>
          <p:nvPr/>
        </p:nvCxnSpPr>
        <p:spPr bwMode="auto">
          <a:xfrm>
            <a:off x="4101956" y="2456840"/>
            <a:ext cx="1938496" cy="1805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2BAF32CB-0D6C-DD23-0E9C-A0BFEA679FAF}"/>
              </a:ext>
            </a:extLst>
          </p:cNvPr>
          <p:cNvCxnSpPr>
            <a:cxnSpLocks/>
            <a:stCxn id="20" idx="6"/>
            <a:endCxn id="43" idx="2"/>
          </p:cNvCxnSpPr>
          <p:nvPr/>
        </p:nvCxnSpPr>
        <p:spPr bwMode="auto">
          <a:xfrm>
            <a:off x="4101956" y="2456840"/>
            <a:ext cx="1938496" cy="27037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5E6E63F7-6EB7-828D-1D23-8569EF6AE11D}"/>
              </a:ext>
            </a:extLst>
          </p:cNvPr>
          <p:cNvCxnSpPr>
            <a:cxnSpLocks/>
            <a:stCxn id="21" idx="6"/>
            <a:endCxn id="42" idx="2"/>
          </p:cNvCxnSpPr>
          <p:nvPr/>
        </p:nvCxnSpPr>
        <p:spPr bwMode="auto">
          <a:xfrm flipV="1">
            <a:off x="4101956" y="2474893"/>
            <a:ext cx="1938496" cy="266764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78A1D67A-DD7A-77D1-B495-51194608CF49}"/>
              </a:ext>
            </a:extLst>
          </p:cNvPr>
          <p:cNvCxnSpPr>
            <a:cxnSpLocks/>
            <a:stCxn id="21" idx="6"/>
            <a:endCxn id="43" idx="2"/>
          </p:cNvCxnSpPr>
          <p:nvPr/>
        </p:nvCxnSpPr>
        <p:spPr bwMode="auto">
          <a:xfrm>
            <a:off x="4101956" y="5142541"/>
            <a:ext cx="1938496" cy="1805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00C29B4-5069-A4F4-E66C-68EF3BAFF645}"/>
              </a:ext>
            </a:extLst>
          </p:cNvPr>
          <p:cNvSpPr txBox="1"/>
          <p:nvPr/>
        </p:nvSpPr>
        <p:spPr>
          <a:xfrm>
            <a:off x="4239836" y="2151727"/>
            <a:ext cx="1622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/>
              <a:t>0.084·0.7</a:t>
            </a:r>
            <a:r>
              <a:rPr lang="en-US" altLang="zh-CN" sz="1800" dirty="0"/>
              <a:t>·0.1</a:t>
            </a:r>
          </a:p>
          <a:p>
            <a:r>
              <a:rPr lang="en-US" altLang="zh-CN" sz="1800" dirty="0"/>
              <a:t>=0.00588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39099A5-DF98-F76D-5E15-F60557507922}"/>
              </a:ext>
            </a:extLst>
          </p:cNvPr>
          <p:cNvSpPr txBox="1"/>
          <p:nvPr/>
        </p:nvSpPr>
        <p:spPr>
          <a:xfrm rot="18259403">
            <a:off x="3825522" y="4068005"/>
            <a:ext cx="1622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/>
              <a:t>0.0027·0.4</a:t>
            </a:r>
            <a:r>
              <a:rPr lang="en-US" altLang="zh-CN" sz="1800" dirty="0"/>
              <a:t>·0.1</a:t>
            </a:r>
          </a:p>
          <a:p>
            <a:r>
              <a:rPr lang="en-US" altLang="zh-CN" sz="1800" dirty="0"/>
              <a:t>=0.00108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87F651-7517-1F83-B519-E776D61350C4}"/>
              </a:ext>
            </a:extLst>
          </p:cNvPr>
          <p:cNvSpPr txBox="1"/>
          <p:nvPr/>
        </p:nvSpPr>
        <p:spPr>
          <a:xfrm rot="3193454">
            <a:off x="3937511" y="3071807"/>
            <a:ext cx="1622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/>
              <a:t>0.084·0.3</a:t>
            </a:r>
            <a:r>
              <a:rPr lang="en-US" altLang="zh-CN" sz="1800" dirty="0"/>
              <a:t>·0.6</a:t>
            </a:r>
          </a:p>
          <a:p>
            <a:r>
              <a:rPr lang="en-US" altLang="zh-CN" sz="1800" dirty="0"/>
              <a:t>=0.01512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2BC8AAA-DC60-16B8-9522-9FB646C5AA56}"/>
              </a:ext>
            </a:extLst>
          </p:cNvPr>
          <p:cNvSpPr txBox="1"/>
          <p:nvPr/>
        </p:nvSpPr>
        <p:spPr>
          <a:xfrm>
            <a:off x="4478924" y="4855481"/>
            <a:ext cx="1622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/>
              <a:t>0.027·0.6</a:t>
            </a:r>
            <a:r>
              <a:rPr lang="en-US" altLang="zh-CN" sz="1800" dirty="0"/>
              <a:t>·0.6</a:t>
            </a:r>
          </a:p>
          <a:p>
            <a:r>
              <a:rPr lang="en-US" altLang="zh-CN" sz="1800" dirty="0"/>
              <a:t>=0.00972</a:t>
            </a:r>
          </a:p>
        </p:txBody>
      </p:sp>
    </p:spTree>
    <p:extLst>
      <p:ext uri="{BB962C8B-B14F-4D97-AF65-F5344CB8AC3E}">
        <p14:creationId xmlns:p14="http://schemas.microsoft.com/office/powerpoint/2010/main" val="190358550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448608-024C-829E-630A-340F07778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搜索状态序列的维特比算法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1EDE8A-0E70-EF29-69F9-BBCF1898E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69</a:t>
            </a:fld>
            <a:endParaRPr lang="en-US" altLang="ko-KR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7813585-C2A2-D23E-2677-C55F20E8BD50}"/>
              </a:ext>
            </a:extLst>
          </p:cNvPr>
          <p:cNvSpPr/>
          <p:nvPr/>
        </p:nvSpPr>
        <p:spPr bwMode="auto">
          <a:xfrm>
            <a:off x="395536" y="3284984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4D2A489-B1FC-AFA4-C9FB-AEAE0F06DAB2}"/>
              </a:ext>
            </a:extLst>
          </p:cNvPr>
          <p:cNvSpPr/>
          <p:nvPr/>
        </p:nvSpPr>
        <p:spPr bwMode="auto">
          <a:xfrm>
            <a:off x="323528" y="3212984"/>
            <a:ext cx="1080000" cy="1080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75EBDD-BD88-892A-2794-673E4F088C61}"/>
              </a:ext>
            </a:extLst>
          </p:cNvPr>
          <p:cNvSpPr txBox="1"/>
          <p:nvPr/>
        </p:nvSpPr>
        <p:spPr>
          <a:xfrm>
            <a:off x="467544" y="35433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开始</a:t>
            </a:r>
            <a:endParaRPr kumimoji="1" lang="zh-CN" altLang="en-US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FBDF0DA-CDD8-6AA7-8F51-4C920735FE3A}"/>
              </a:ext>
            </a:extLst>
          </p:cNvPr>
          <p:cNvSpPr/>
          <p:nvPr/>
        </p:nvSpPr>
        <p:spPr bwMode="auto">
          <a:xfrm>
            <a:off x="1647668" y="1988840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4C2E3B9A-F890-79CF-DB78-4D27B817A9F5}"/>
              </a:ext>
            </a:extLst>
          </p:cNvPr>
          <p:cNvSpPr/>
          <p:nvPr/>
        </p:nvSpPr>
        <p:spPr bwMode="auto">
          <a:xfrm>
            <a:off x="1647668" y="4653136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CAAF0F1-65DA-BC15-9E6F-A1F43AF4EE7C}"/>
              </a:ext>
            </a:extLst>
          </p:cNvPr>
          <p:cNvSpPr txBox="1"/>
          <p:nvPr/>
        </p:nvSpPr>
        <p:spPr>
          <a:xfrm>
            <a:off x="1849018" y="2133011"/>
            <a:ext cx="505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0.3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17E675B-EB7F-61BA-B3DC-82563AC2DDF2}"/>
              </a:ext>
            </a:extLst>
          </p:cNvPr>
          <p:cNvSpPr txBox="1"/>
          <p:nvPr/>
        </p:nvSpPr>
        <p:spPr>
          <a:xfrm>
            <a:off x="1784897" y="4788598"/>
            <a:ext cx="6335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kumimoji="1"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0.04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0796C2F5-DE1A-CCC2-771A-1C7127F331F8}"/>
              </a:ext>
            </a:extLst>
          </p:cNvPr>
          <p:cNvCxnSpPr>
            <a:cxnSpLocks/>
            <a:stCxn id="6" idx="6"/>
            <a:endCxn id="8" idx="3"/>
          </p:cNvCxnSpPr>
          <p:nvPr/>
        </p:nvCxnSpPr>
        <p:spPr bwMode="auto">
          <a:xfrm flipV="1">
            <a:off x="1403528" y="2787766"/>
            <a:ext cx="381214" cy="96521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B820D50C-9761-9F4C-52FE-1E02273DDE53}"/>
              </a:ext>
            </a:extLst>
          </p:cNvPr>
          <p:cNvCxnSpPr>
            <a:cxnSpLocks/>
            <a:stCxn id="6" idx="6"/>
            <a:endCxn id="9" idx="1"/>
          </p:cNvCxnSpPr>
          <p:nvPr/>
        </p:nvCxnSpPr>
        <p:spPr bwMode="auto">
          <a:xfrm>
            <a:off x="1403528" y="3752984"/>
            <a:ext cx="381214" cy="10372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6D0560C-343A-80B0-3180-182193DB823A}"/>
              </a:ext>
            </a:extLst>
          </p:cNvPr>
          <p:cNvSpPr txBox="1"/>
          <p:nvPr/>
        </p:nvSpPr>
        <p:spPr>
          <a:xfrm>
            <a:off x="1619792" y="1470181"/>
            <a:ext cx="1107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第一天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B3968E2-6344-1476-7926-935ED7BD248E}"/>
              </a:ext>
            </a:extLst>
          </p:cNvPr>
          <p:cNvSpPr/>
          <p:nvPr/>
        </p:nvSpPr>
        <p:spPr bwMode="auto">
          <a:xfrm>
            <a:off x="3165956" y="1988840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AFEFE7E-EE00-67AF-2AFE-CC65FF89C0E2}"/>
              </a:ext>
            </a:extLst>
          </p:cNvPr>
          <p:cNvSpPr/>
          <p:nvPr/>
        </p:nvSpPr>
        <p:spPr bwMode="auto">
          <a:xfrm>
            <a:off x="3165956" y="4674541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583C47F2-336C-1916-33AB-E8018624DFF3}"/>
              </a:ext>
            </a:extLst>
          </p:cNvPr>
          <p:cNvCxnSpPr>
            <a:cxnSpLocks/>
            <a:stCxn id="8" idx="6"/>
            <a:endCxn id="20" idx="2"/>
          </p:cNvCxnSpPr>
          <p:nvPr/>
        </p:nvCxnSpPr>
        <p:spPr bwMode="auto">
          <a:xfrm>
            <a:off x="2583668" y="2456840"/>
            <a:ext cx="58228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AC1C9BA7-5448-150E-0618-F889E940C3BC}"/>
              </a:ext>
            </a:extLst>
          </p:cNvPr>
          <p:cNvCxnSpPr>
            <a:cxnSpLocks/>
            <a:stCxn id="8" idx="6"/>
            <a:endCxn id="21" idx="2"/>
          </p:cNvCxnSpPr>
          <p:nvPr/>
        </p:nvCxnSpPr>
        <p:spPr bwMode="auto">
          <a:xfrm>
            <a:off x="2583668" y="2456840"/>
            <a:ext cx="582288" cy="26857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87FCC371-236F-F4D7-3ED2-E9B2C2F1D473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 bwMode="auto">
          <a:xfrm flipV="1">
            <a:off x="2583668" y="2456840"/>
            <a:ext cx="582288" cy="26642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2BA702D1-5053-C34D-B8A1-9C2D09A920E9}"/>
              </a:ext>
            </a:extLst>
          </p:cNvPr>
          <p:cNvCxnSpPr>
            <a:cxnSpLocks/>
            <a:stCxn id="9" idx="6"/>
            <a:endCxn id="21" idx="2"/>
          </p:cNvCxnSpPr>
          <p:nvPr/>
        </p:nvCxnSpPr>
        <p:spPr bwMode="auto">
          <a:xfrm>
            <a:off x="2583668" y="5121136"/>
            <a:ext cx="582288" cy="214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AED705FA-F9A7-3FED-88F4-6A11CF5C1ACF}"/>
              </a:ext>
            </a:extLst>
          </p:cNvPr>
          <p:cNvSpPr txBox="1"/>
          <p:nvPr/>
        </p:nvSpPr>
        <p:spPr>
          <a:xfrm>
            <a:off x="561975" y="5668069"/>
            <a:ext cx="19463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健康表示为</a:t>
            </a:r>
            <a:r>
              <a:rPr lang="en-US" altLang="zh-CN" dirty="0"/>
              <a:t>H</a:t>
            </a:r>
          </a:p>
          <a:p>
            <a:r>
              <a:rPr kumimoji="1" lang="zh-CN" altLang="en-US" dirty="0"/>
              <a:t>发烧表示为</a:t>
            </a:r>
            <a:r>
              <a:rPr kumimoji="1" lang="en-US" altLang="zh-CN" dirty="0"/>
              <a:t>F</a:t>
            </a:r>
            <a:endParaRPr kumimoji="1"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9D8B4D0-DEFC-F0C3-C9B9-13F8C35BEED4}"/>
              </a:ext>
            </a:extLst>
          </p:cNvPr>
          <p:cNvSpPr txBox="1"/>
          <p:nvPr/>
        </p:nvSpPr>
        <p:spPr>
          <a:xfrm>
            <a:off x="3966693" y="602731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正常、体寒、头晕</a:t>
            </a:r>
          </a:p>
        </p:txBody>
      </p:sp>
      <p:pic>
        <p:nvPicPr>
          <p:cNvPr id="33" name="Picture">
            <a:extLst>
              <a:ext uri="{FF2B5EF4-FFF2-40B4-BE49-F238E27FC236}">
                <a16:creationId xmlns:a16="http://schemas.microsoft.com/office/drawing/2014/main" id="{8D07DA09-9422-89BA-4AB0-950E1238E56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884500" y="1196752"/>
            <a:ext cx="2256014" cy="347778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48F7D66A-459C-984A-A258-560C319A02E9}"/>
              </a:ext>
            </a:extLst>
          </p:cNvPr>
          <p:cNvSpPr txBox="1"/>
          <p:nvPr/>
        </p:nvSpPr>
        <p:spPr>
          <a:xfrm>
            <a:off x="3246208" y="2089646"/>
            <a:ext cx="761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0.084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3915AAF-BE5A-6797-DB2E-6D154859B884}"/>
              </a:ext>
            </a:extLst>
          </p:cNvPr>
          <p:cNvSpPr txBox="1"/>
          <p:nvPr/>
        </p:nvSpPr>
        <p:spPr>
          <a:xfrm>
            <a:off x="3246207" y="4787268"/>
            <a:ext cx="761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kumimoji="1"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0.027</a:t>
            </a:r>
            <a:endParaRPr kumimoji="1" lang="zh-CN" altLang="en-US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ADB797B-26BB-2443-E666-7712D24F3CD6}"/>
              </a:ext>
            </a:extLst>
          </p:cNvPr>
          <p:cNvSpPr txBox="1"/>
          <p:nvPr/>
        </p:nvSpPr>
        <p:spPr>
          <a:xfrm>
            <a:off x="3131840" y="146816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第二天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6A6095E2-CA7D-FEAF-CC73-105BBB242698}"/>
              </a:ext>
            </a:extLst>
          </p:cNvPr>
          <p:cNvSpPr/>
          <p:nvPr/>
        </p:nvSpPr>
        <p:spPr bwMode="auto">
          <a:xfrm>
            <a:off x="6040452" y="2006893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4B00AE73-8B3E-F1D3-995F-543AB67704F5}"/>
              </a:ext>
            </a:extLst>
          </p:cNvPr>
          <p:cNvSpPr/>
          <p:nvPr/>
        </p:nvSpPr>
        <p:spPr bwMode="auto">
          <a:xfrm>
            <a:off x="6040452" y="4692594"/>
            <a:ext cx="936000" cy="936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BCE215E9-099B-2851-A331-DD8046DD09E9}"/>
              </a:ext>
            </a:extLst>
          </p:cNvPr>
          <p:cNvSpPr txBox="1"/>
          <p:nvPr/>
        </p:nvSpPr>
        <p:spPr>
          <a:xfrm>
            <a:off x="5992465" y="2107699"/>
            <a:ext cx="1018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H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0.00588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EB8493B-A487-2D5E-E6E0-870BBEA81C12}"/>
              </a:ext>
            </a:extLst>
          </p:cNvPr>
          <p:cNvSpPr txBox="1"/>
          <p:nvPr/>
        </p:nvSpPr>
        <p:spPr>
          <a:xfrm>
            <a:off x="5992464" y="4805321"/>
            <a:ext cx="1018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F</a:t>
            </a:r>
          </a:p>
          <a:p>
            <a:pPr algn="ctr"/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0.01512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D5D5CDC-2917-40E8-8332-30C1EF43B76D}"/>
              </a:ext>
            </a:extLst>
          </p:cNvPr>
          <p:cNvSpPr txBox="1"/>
          <p:nvPr/>
        </p:nvSpPr>
        <p:spPr>
          <a:xfrm>
            <a:off x="6006336" y="148622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第三天</a:t>
            </a:r>
          </a:p>
        </p:txBody>
      </p: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A5CAD655-9F69-8737-43C7-67B5B6D29957}"/>
              </a:ext>
            </a:extLst>
          </p:cNvPr>
          <p:cNvCxnSpPr>
            <a:cxnSpLocks/>
            <a:stCxn id="20" idx="6"/>
            <a:endCxn id="42" idx="2"/>
          </p:cNvCxnSpPr>
          <p:nvPr/>
        </p:nvCxnSpPr>
        <p:spPr bwMode="auto">
          <a:xfrm>
            <a:off x="4101956" y="2456840"/>
            <a:ext cx="1938496" cy="1805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2BAF32CB-0D6C-DD23-0E9C-A0BFEA679FAF}"/>
              </a:ext>
            </a:extLst>
          </p:cNvPr>
          <p:cNvCxnSpPr>
            <a:cxnSpLocks/>
            <a:stCxn id="20" idx="6"/>
            <a:endCxn id="43" idx="2"/>
          </p:cNvCxnSpPr>
          <p:nvPr/>
        </p:nvCxnSpPr>
        <p:spPr bwMode="auto">
          <a:xfrm>
            <a:off x="4101956" y="2456840"/>
            <a:ext cx="1938496" cy="27037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5E6E63F7-6EB7-828D-1D23-8569EF6AE11D}"/>
              </a:ext>
            </a:extLst>
          </p:cNvPr>
          <p:cNvCxnSpPr>
            <a:cxnSpLocks/>
            <a:stCxn id="21" idx="6"/>
            <a:endCxn id="42" idx="2"/>
          </p:cNvCxnSpPr>
          <p:nvPr/>
        </p:nvCxnSpPr>
        <p:spPr bwMode="auto">
          <a:xfrm flipV="1">
            <a:off x="4101956" y="2474893"/>
            <a:ext cx="1938496" cy="266764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78A1D67A-DD7A-77D1-B495-51194608CF49}"/>
              </a:ext>
            </a:extLst>
          </p:cNvPr>
          <p:cNvCxnSpPr>
            <a:cxnSpLocks/>
            <a:stCxn id="21" idx="6"/>
            <a:endCxn id="43" idx="2"/>
          </p:cNvCxnSpPr>
          <p:nvPr/>
        </p:nvCxnSpPr>
        <p:spPr bwMode="auto">
          <a:xfrm>
            <a:off x="4101956" y="5142541"/>
            <a:ext cx="1938496" cy="1805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00C29B4-5069-A4F4-E66C-68EF3BAFF645}"/>
              </a:ext>
            </a:extLst>
          </p:cNvPr>
          <p:cNvSpPr txBox="1"/>
          <p:nvPr/>
        </p:nvSpPr>
        <p:spPr>
          <a:xfrm>
            <a:off x="4239836" y="2151727"/>
            <a:ext cx="1622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/>
              <a:t>0.084·0.7</a:t>
            </a:r>
            <a:r>
              <a:rPr lang="en-US" altLang="zh-CN" sz="1800" dirty="0"/>
              <a:t>·0.1</a:t>
            </a:r>
          </a:p>
          <a:p>
            <a:r>
              <a:rPr lang="en-US" altLang="zh-CN" sz="1800" dirty="0"/>
              <a:t>=0.00588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39099A5-DF98-F76D-5E15-F60557507922}"/>
              </a:ext>
            </a:extLst>
          </p:cNvPr>
          <p:cNvSpPr txBox="1"/>
          <p:nvPr/>
        </p:nvSpPr>
        <p:spPr>
          <a:xfrm rot="18259403">
            <a:off x="3825522" y="4068005"/>
            <a:ext cx="1622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/>
              <a:t>0.027·0.4</a:t>
            </a:r>
            <a:r>
              <a:rPr lang="en-US" altLang="zh-CN" sz="1800" dirty="0"/>
              <a:t>·0.1</a:t>
            </a:r>
          </a:p>
          <a:p>
            <a:r>
              <a:rPr lang="en-US" altLang="zh-CN" sz="1800" dirty="0"/>
              <a:t>=0.00108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87F651-7517-1F83-B519-E776D61350C4}"/>
              </a:ext>
            </a:extLst>
          </p:cNvPr>
          <p:cNvSpPr txBox="1"/>
          <p:nvPr/>
        </p:nvSpPr>
        <p:spPr>
          <a:xfrm rot="3193454">
            <a:off x="3937511" y="3071807"/>
            <a:ext cx="1622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/>
              <a:t>0.084·0.3</a:t>
            </a:r>
            <a:r>
              <a:rPr lang="en-US" altLang="zh-CN" sz="1800" dirty="0"/>
              <a:t>·0.6</a:t>
            </a:r>
          </a:p>
          <a:p>
            <a:r>
              <a:rPr lang="en-US" altLang="zh-CN" sz="1800" dirty="0"/>
              <a:t>=0.01512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2BC8AAA-DC60-16B8-9522-9FB646C5AA56}"/>
              </a:ext>
            </a:extLst>
          </p:cNvPr>
          <p:cNvSpPr txBox="1"/>
          <p:nvPr/>
        </p:nvSpPr>
        <p:spPr>
          <a:xfrm>
            <a:off x="4478924" y="4855481"/>
            <a:ext cx="1622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/>
              <a:t>0.027·0.6</a:t>
            </a:r>
            <a:r>
              <a:rPr lang="en-US" altLang="zh-CN" sz="1800" dirty="0"/>
              <a:t>·0.6</a:t>
            </a:r>
          </a:p>
          <a:p>
            <a:r>
              <a:rPr lang="en-US" altLang="zh-CN" sz="1800" dirty="0"/>
              <a:t>=0.00972</a:t>
            </a:r>
          </a:p>
        </p:txBody>
      </p:sp>
    </p:spTree>
    <p:extLst>
      <p:ext uri="{BB962C8B-B14F-4D97-AF65-F5344CB8AC3E}">
        <p14:creationId xmlns:p14="http://schemas.microsoft.com/office/powerpoint/2010/main" val="272939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.1.2 </a:t>
            </a:r>
            <a:r>
              <a:rPr lang="zh-CN" altLang="en-US" b="1" dirty="0"/>
              <a:t>序列标注与词性标注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17830-F7E2-4249-9970-B84143D4A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75" y="1476374"/>
            <a:ext cx="8301038" cy="1952626"/>
          </a:xfrm>
        </p:spPr>
        <p:txBody>
          <a:bodyPr>
            <a:normAutofit/>
          </a:bodyPr>
          <a:lstStyle/>
          <a:p>
            <a:r>
              <a:rPr lang="en-US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词性标注是一个序列标注问题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是单词序列，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是相应的词性序列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本质上是分类问题，将语料库中的单词按词性分类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例：制服（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）、希望（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FE1D66-4646-9158-CFF8-6D9D58118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7</a:t>
            </a:fld>
            <a:endParaRPr lang="en-US" altLang="ko-KR"/>
          </a:p>
        </p:txBody>
      </p:sp>
      <p:pic>
        <p:nvPicPr>
          <p:cNvPr id="8" name="Picture">
            <a:extLst>
              <a:ext uri="{FF2B5EF4-FFF2-40B4-BE49-F238E27FC236}">
                <a16:creationId xmlns:a16="http://schemas.microsoft.com/office/drawing/2014/main" id="{B1848EB6-3CBF-E54D-9AC6-5B1FB5822C7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1559298" y="3861048"/>
            <a:ext cx="6025404" cy="202237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1640601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61F09-A38E-9045-A740-8F2BB03AF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隐马尔科夫词性标注过程实例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17F186-EF83-7543-9253-04BD3A92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75" y="1384135"/>
            <a:ext cx="8301038" cy="4572000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zh-CN" altLang="en-US" sz="2400" b="1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对</a:t>
            </a:r>
            <a:r>
              <a:rPr lang="en-US" altLang="zh-CN" sz="2400" b="1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HMM</a:t>
            </a:r>
            <a:r>
              <a:rPr lang="zh-CN" altLang="en-US" sz="2400" b="1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进行参数训练，然后通过维特比算法计算出最有可能的隐藏状态序列</a:t>
            </a:r>
            <a:endParaRPr lang="en-US" altLang="zh-CN" sz="2400" b="1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lvl="0" indent="-285750"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对文本序列中的每个词进行指定词性标注的过程：</a:t>
            </a:r>
            <a:endParaRPr lang="en-US" altLang="zh-CN" sz="20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输入：是单词序列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lang="en-US" altLang="zh-CN" baseline="-25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,x</a:t>
            </a:r>
            <a:r>
              <a:rPr lang="en-US" altLang="zh-CN" baseline="-25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,…,x</a:t>
            </a:r>
            <a:r>
              <a:rPr lang="en-US" altLang="zh-CN" baseline="-25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输出：相应的词性标签序列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lang="en-US" altLang="zh-CN" baseline="-25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,y</a:t>
            </a:r>
            <a:r>
              <a:rPr lang="en-US" altLang="zh-CN" baseline="-25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,…,y</a:t>
            </a:r>
            <a:r>
              <a:rPr lang="en-US" altLang="zh-CN" baseline="-25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zh-CN" altLang="en-US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，每个输出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lang="en-US" altLang="zh-CN" baseline="-25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zh-CN" altLang="en-US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恰好对应一个输入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lang="en-US" altLang="zh-CN" baseline="-25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endParaRPr lang="en-US" altLang="zh-CN" baseline="-25000" dirty="0">
              <a:latin typeface="Microsoft YaHei" panose="020B0503020204020204" pitchFamily="34" charset="-122"/>
              <a:ea typeface="Microsoft YaHei" panose="020B0503020204020204" pitchFamily="34" charset="-122"/>
              <a:cs typeface="宋体" panose="02010600030101010101" pitchFamily="2" charset="-122"/>
            </a:endParaRPr>
          </a:p>
          <a:p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4617418-1E3D-F94A-A886-0D7D17BAE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70</a:t>
            </a:fld>
            <a:endParaRPr lang="en-US" altLang="ko-KR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64CF45-3940-D849-A276-CB6B5520D8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3483148"/>
            <a:ext cx="5519056" cy="299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12385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C19D2E-8E19-1149-9B09-56068DD46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898989"/>
            <a:ext cx="8301038" cy="5806611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zh-CN" altLang="en-US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问题描述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zh-CN" altLang="en-US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设词性标记数量为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zh-CN" altLang="en-US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</a:p>
          <a:p>
            <a:pPr marL="1257300" lvl="2" indent="-342900">
              <a:spcBef>
                <a:spcPts val="600"/>
              </a:spcBef>
              <a:defRPr/>
            </a:pPr>
            <a:r>
              <a:rPr lang="zh-CN" altLang="en-US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标记集合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{t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,..,t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}.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zh-CN" altLang="en-US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词表中词的个数为 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 </a:t>
            </a:r>
          </a:p>
          <a:p>
            <a:pPr marL="1257300" lvl="2" indent="-342900">
              <a:spcBef>
                <a:spcPts val="600"/>
              </a:spcBef>
              <a:defRPr/>
            </a:pPr>
            <a:r>
              <a:rPr lang="zh-CN" altLang="en-US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词集合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{w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,..,w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}.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zh-CN" altLang="en-US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设有一个由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zh-CN" altLang="en-US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个词构成的词序列		</a:t>
            </a:r>
            <a:endParaRPr lang="en-US" altLang="zh-CN" sz="2400" b="1" noProof="1">
              <a:solidFill>
                <a:srgbClr val="0070C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57300" lvl="2" indent="-342900">
              <a:spcBef>
                <a:spcPts val="600"/>
              </a:spcBef>
              <a:defRPr/>
            </a:pP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 = w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,w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…w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zh-CN" altLang="en-US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目标为找到最优的词性序列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 = t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,t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2400" b="1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…t</a:t>
            </a:r>
            <a:r>
              <a:rPr lang="en-US" altLang="zh-CN" sz="2400" b="1" baseline="-25000" noProof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</a:p>
          <a:p>
            <a:endParaRPr lang="en-US" altLang="zh-CN" sz="28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7FA010-1A00-D647-A921-331661782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71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164557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1E966B-3E7E-F840-B628-A70088625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040" y="658524"/>
            <a:ext cx="8518922" cy="5838825"/>
          </a:xfrm>
        </p:spPr>
        <p:txBody>
          <a:bodyPr>
            <a:normAutofit lnSpcReduction="10000"/>
          </a:bodyPr>
          <a:lstStyle/>
          <a:p>
            <a:pPr lvl="0">
              <a:spcBef>
                <a:spcPts val="1000"/>
              </a:spcBef>
              <a:defRPr/>
            </a:pP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问题描述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zh-CN" altLang="en-US" sz="2400" b="1" noProof="1">
                <a:ea typeface="微软雅黑"/>
              </a:rPr>
              <a:t>隐藏状态集合</a:t>
            </a:r>
            <a:r>
              <a:rPr lang="en-US" altLang="zh-CN" sz="2400" b="1" noProof="1">
                <a:ea typeface="微软雅黑"/>
              </a:rPr>
              <a:t>: 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词性标记集合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zh-CN" altLang="en-US" sz="2400" b="1" noProof="1">
                <a:ea typeface="微软雅黑"/>
              </a:rPr>
              <a:t>观察值集合：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所有语料库中的词的集合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zh-CN" altLang="en-US" sz="2400" b="1" noProof="1">
                <a:ea typeface="微软雅黑"/>
              </a:rPr>
              <a:t>初始状态概率向量</a:t>
            </a:r>
            <a:r>
              <a:rPr lang="en-US" altLang="zh-CN" sz="2400" b="1" noProof="1">
                <a:ea typeface="微软雅黑"/>
              </a:rPr>
              <a:t>PI</a:t>
            </a:r>
            <a:r>
              <a:rPr lang="zh-CN" altLang="en-US" sz="2400" b="1" noProof="1">
                <a:ea typeface="微软雅黑"/>
              </a:rPr>
              <a:t>：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词中各种隐藏状态的初始概率（由开始到第一个词性）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zh-CN" altLang="en-US" sz="2400" b="1" noProof="1">
                <a:ea typeface="微软雅黑"/>
              </a:rPr>
              <a:t>隐藏状态转移概率矩阵</a:t>
            </a:r>
            <a:r>
              <a:rPr lang="en-US" altLang="zh-CN" sz="2400" b="1" noProof="1">
                <a:ea typeface="微软雅黑"/>
              </a:rPr>
              <a:t>A: 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词性之间相互转移概率</a:t>
            </a:r>
            <a:endParaRPr lang="en-US" altLang="zh-CN" sz="2400" b="1" noProof="1">
              <a:solidFill>
                <a:srgbClr val="0070C0"/>
              </a:solidFill>
              <a:ea typeface="微软雅黑"/>
            </a:endParaRPr>
          </a:p>
          <a:p>
            <a:pPr marL="1257300" lvl="2" indent="-3429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zh-CN" sz="2400" b="1" noProof="1">
                <a:solidFill>
                  <a:srgbClr val="0070C0"/>
                </a:solidFill>
                <a:ea typeface="微软雅黑"/>
              </a:rPr>
              <a:t>a</a:t>
            </a:r>
            <a:r>
              <a:rPr lang="en-US" altLang="zh-CN" sz="2400" b="1" baseline="-25000" noProof="1">
                <a:solidFill>
                  <a:srgbClr val="0070C0"/>
                </a:solidFill>
                <a:ea typeface="微软雅黑"/>
              </a:rPr>
              <a:t>ij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：从状态 </a:t>
            </a:r>
            <a:r>
              <a:rPr lang="en-US" altLang="zh-CN" sz="2400" b="1" noProof="1">
                <a:solidFill>
                  <a:srgbClr val="0070C0"/>
                </a:solidFill>
                <a:ea typeface="微软雅黑"/>
              </a:rPr>
              <a:t>t</a:t>
            </a:r>
            <a:r>
              <a:rPr lang="en-US" altLang="zh-CN" sz="2400" b="1" baseline="-25000" noProof="1">
                <a:solidFill>
                  <a:srgbClr val="0070C0"/>
                </a:solidFill>
                <a:ea typeface="微软雅黑"/>
              </a:rPr>
              <a:t>i 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到状态 </a:t>
            </a:r>
            <a:r>
              <a:rPr lang="en-US" altLang="zh-CN" sz="2400" b="1" noProof="1">
                <a:solidFill>
                  <a:srgbClr val="0070C0"/>
                </a:solidFill>
                <a:ea typeface="微软雅黑"/>
              </a:rPr>
              <a:t>t</a:t>
            </a:r>
            <a:r>
              <a:rPr lang="en-US" altLang="zh-CN" sz="2400" b="1" baseline="-25000" noProof="1">
                <a:solidFill>
                  <a:srgbClr val="0070C0"/>
                </a:solidFill>
                <a:ea typeface="微软雅黑"/>
              </a:rPr>
              <a:t>j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的转移概率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zh-CN" altLang="en-US" sz="2400" b="1" noProof="1">
                <a:ea typeface="微软雅黑"/>
              </a:rPr>
              <a:t>发射概率矩阵</a:t>
            </a:r>
            <a:r>
              <a:rPr lang="en-US" altLang="zh-CN" sz="2400" b="1" noProof="1">
                <a:ea typeface="微软雅黑"/>
              </a:rPr>
              <a:t>B</a:t>
            </a:r>
            <a:r>
              <a:rPr lang="zh-CN" altLang="en-US" sz="2400" b="1" noProof="1">
                <a:ea typeface="微软雅黑"/>
              </a:rPr>
              <a:t>（观测状态转移概率矩阵</a:t>
            </a:r>
            <a:r>
              <a:rPr lang="en-US" altLang="zh-CN" sz="2400" b="1" noProof="1">
                <a:ea typeface="微软雅黑"/>
              </a:rPr>
              <a:t>)</a:t>
            </a:r>
            <a:r>
              <a:rPr lang="zh-CN" altLang="en-US" sz="2400" b="1" noProof="1">
                <a:ea typeface="微软雅黑"/>
              </a:rPr>
              <a:t>：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每个词性中单词的概率分布（发射概率）</a:t>
            </a:r>
            <a:endParaRPr lang="en-US" altLang="zh-CN" sz="2400" b="1" noProof="1">
              <a:solidFill>
                <a:srgbClr val="0070C0"/>
              </a:solidFill>
              <a:ea typeface="微软雅黑"/>
            </a:endParaRPr>
          </a:p>
          <a:p>
            <a:pPr marL="1257300" lvl="2" indent="-3429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zh-CN" sz="2400" b="1" noProof="1">
                <a:solidFill>
                  <a:srgbClr val="0070C0"/>
                </a:solidFill>
                <a:ea typeface="微软雅黑"/>
              </a:rPr>
              <a:t>b</a:t>
            </a:r>
            <a:r>
              <a:rPr lang="en-US" altLang="zh-CN" sz="2400" b="1" baseline="-25000" noProof="1">
                <a:solidFill>
                  <a:srgbClr val="0070C0"/>
                </a:solidFill>
                <a:ea typeface="微软雅黑"/>
              </a:rPr>
              <a:t>jk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：</a:t>
            </a:r>
            <a:r>
              <a:rPr lang="en-US" altLang="zh-CN" sz="2400" b="1" noProof="1">
                <a:solidFill>
                  <a:srgbClr val="0070C0"/>
                </a:solidFill>
                <a:ea typeface="微软雅黑"/>
              </a:rPr>
              <a:t> 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状态</a:t>
            </a:r>
            <a:r>
              <a:rPr lang="en-US" altLang="zh-CN" sz="2400" b="1" noProof="1">
                <a:solidFill>
                  <a:srgbClr val="0070C0"/>
                </a:solidFill>
                <a:ea typeface="微软雅黑"/>
              </a:rPr>
              <a:t>t</a:t>
            </a:r>
            <a:r>
              <a:rPr lang="en-US" altLang="zh-CN" sz="2400" b="1" baseline="-25000" noProof="1">
                <a:solidFill>
                  <a:srgbClr val="0070C0"/>
                </a:solidFill>
                <a:ea typeface="微软雅黑"/>
              </a:rPr>
              <a:t>j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的词</a:t>
            </a:r>
            <a:r>
              <a:rPr lang="en-US" altLang="zh-CN" sz="2400" b="1" noProof="1">
                <a:solidFill>
                  <a:srgbClr val="0070C0"/>
                </a:solidFill>
                <a:ea typeface="微软雅黑"/>
              </a:rPr>
              <a:t>w</a:t>
            </a:r>
            <a:r>
              <a:rPr lang="en-US" altLang="zh-CN" sz="2400" b="1" baseline="-25000" noProof="1">
                <a:solidFill>
                  <a:srgbClr val="0070C0"/>
                </a:solidFill>
                <a:ea typeface="微软雅黑"/>
              </a:rPr>
              <a:t>k</a:t>
            </a:r>
            <a:r>
              <a:rPr lang="zh-CN" altLang="en-US" sz="2400" b="1" noProof="1">
                <a:solidFill>
                  <a:srgbClr val="0070C0"/>
                </a:solidFill>
                <a:ea typeface="微软雅黑"/>
              </a:rPr>
              <a:t>发射概率</a:t>
            </a:r>
          </a:p>
          <a:p>
            <a:endParaRPr kumimoji="1" lang="zh-CN" altLang="en-US" sz="2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5AFD36-960D-4A4F-A05E-9D78D5F1E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72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6186194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740425C-EB73-9948-B199-2AECD2814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73</a:t>
            </a:fld>
            <a:endParaRPr lang="en-US" altLang="ko-KR"/>
          </a:p>
        </p:txBody>
      </p:sp>
      <p:sp>
        <p:nvSpPr>
          <p:cNvPr id="5" name="TextBox 40">
            <a:extLst>
              <a:ext uri="{FF2B5EF4-FFF2-40B4-BE49-F238E27FC236}">
                <a16:creationId xmlns:a16="http://schemas.microsoft.com/office/drawing/2014/main" id="{C46BF451-30BD-5248-8EA2-AEFB2D1D9E13}"/>
              </a:ext>
            </a:extLst>
          </p:cNvPr>
          <p:cNvSpPr txBox="1"/>
          <p:nvPr/>
        </p:nvSpPr>
        <p:spPr>
          <a:xfrm>
            <a:off x="561975" y="1624660"/>
            <a:ext cx="4504132" cy="3608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600"/>
              </a:spcBef>
              <a:defRPr/>
            </a:pPr>
            <a:r>
              <a:rPr lang="zh-CN" altLang="en-US" sz="2000" b="1" kern="0" noProof="1">
                <a:solidFill>
                  <a:srgbClr val="0070C0"/>
                </a:solidFill>
                <a:ea typeface="微软雅黑"/>
              </a:rPr>
              <a:t>实例</a:t>
            </a:r>
            <a:endParaRPr lang="en-US" altLang="zh-CN" sz="2000" b="1" kern="0" noProof="1">
              <a:solidFill>
                <a:srgbClr val="0070C0"/>
              </a:solidFill>
              <a:ea typeface="微软雅黑"/>
            </a:endParaRP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0070C0"/>
                </a:solidFill>
                <a:ea typeface="微软雅黑"/>
              </a:rPr>
              <a:t>Bill will pay the bill.</a:t>
            </a:r>
            <a:endParaRPr lang="zh-CN" altLang="en-US" sz="2000" b="1" kern="0" noProof="1">
              <a:solidFill>
                <a:srgbClr val="0070C0"/>
              </a:solidFill>
              <a:ea typeface="微软雅黑"/>
            </a:endParaRP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0070C0"/>
                </a:solidFill>
                <a:ea typeface="微软雅黑"/>
              </a:rPr>
              <a:t>Will Mike pay the bill?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0070C0"/>
                </a:solidFill>
                <a:ea typeface="微软雅黑"/>
              </a:rPr>
              <a:t>Mike will drink milk.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0070C0"/>
                </a:solidFill>
                <a:ea typeface="微软雅黑"/>
              </a:rPr>
              <a:t>Jane will drink water.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0070C0"/>
                </a:solidFill>
                <a:ea typeface="微软雅黑"/>
              </a:rPr>
              <a:t>Give Mike some drink.</a:t>
            </a:r>
          </a:p>
          <a:p>
            <a:pPr marL="285750" lvl="0" indent="-285750"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pitchFamily="34" charset="-122"/>
              <a:ea typeface="微软雅黑"/>
              <a:cs typeface="宋体" panose="02010600030101010101" pitchFamily="2" charset="-122"/>
            </a:endParaRPr>
          </a:p>
        </p:txBody>
      </p:sp>
      <p:sp>
        <p:nvSpPr>
          <p:cNvPr id="6" name="TextBox 40">
            <a:extLst>
              <a:ext uri="{FF2B5EF4-FFF2-40B4-BE49-F238E27FC236}">
                <a16:creationId xmlns:a16="http://schemas.microsoft.com/office/drawing/2014/main" id="{6BA152A0-C904-944F-9EA4-A0B42D227C6C}"/>
              </a:ext>
            </a:extLst>
          </p:cNvPr>
          <p:cNvSpPr txBox="1"/>
          <p:nvPr/>
        </p:nvSpPr>
        <p:spPr>
          <a:xfrm>
            <a:off x="4559008" y="1624660"/>
            <a:ext cx="4504132" cy="3608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600"/>
              </a:spcBef>
              <a:defRPr/>
            </a:pPr>
            <a:r>
              <a:rPr lang="zh-CN" altLang="en-US" sz="2000" b="1" kern="0" noProof="1">
                <a:solidFill>
                  <a:srgbClr val="3203FB"/>
                </a:solidFill>
                <a:ea typeface="微软雅黑"/>
              </a:rPr>
              <a:t>词性</a:t>
            </a:r>
            <a:endParaRPr lang="en-US" altLang="zh-CN" sz="2000" b="1" kern="0" noProof="1">
              <a:solidFill>
                <a:srgbClr val="3203FB"/>
              </a:solidFill>
              <a:ea typeface="微软雅黑"/>
            </a:endParaRP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P   M   V   D   N</a:t>
            </a:r>
            <a:endParaRPr lang="zh-CN" altLang="en-US" sz="2000" b="1" kern="0" noProof="1">
              <a:solidFill>
                <a:srgbClr val="3203FB"/>
              </a:solidFill>
              <a:ea typeface="微软雅黑"/>
            </a:endParaRP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M   P   V   D   N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P   M   V   N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P   M   V   N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V   P   D   N</a:t>
            </a:r>
            <a:endParaRPr lang="zh-CN" altLang="en-US" sz="2000" b="1" kern="0" noProof="1">
              <a:solidFill>
                <a:srgbClr val="3203FB"/>
              </a:solidFill>
              <a:ea typeface="微软雅黑"/>
            </a:endParaRPr>
          </a:p>
          <a:p>
            <a:pPr marL="285750" lvl="0" indent="-285750"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pitchFamily="34" charset="-122"/>
              <a:ea typeface="微软雅黑"/>
              <a:cs typeface="宋体" panose="02010600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6E659F0-87CE-F942-824E-0CBB061A9CE4}"/>
              </a:ext>
            </a:extLst>
          </p:cNvPr>
          <p:cNvSpPr/>
          <p:nvPr/>
        </p:nvSpPr>
        <p:spPr>
          <a:xfrm>
            <a:off x="2461760" y="5048372"/>
            <a:ext cx="46028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kern="0" noProof="1">
                <a:solidFill>
                  <a:srgbClr val="0070C0"/>
                </a:solidFill>
                <a:ea typeface="微软雅黑"/>
              </a:rPr>
              <a:t>Bill   will   pay   the   drink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3339220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F30CC88-D215-49A5-8E49-C52D51C75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31600"/>
            <a:fld id="{C136B7D2-B98C-44FD-8D04-7EC62A564975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 defTabSz="1031600"/>
              <a:t>74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62203741-6E3C-422C-AA9A-8256B47929DD}"/>
              </a:ext>
            </a:extLst>
          </p:cNvPr>
          <p:cNvGraphicFramePr>
            <a:graphicFrameLocks noGrp="1"/>
          </p:cNvGraphicFramePr>
          <p:nvPr/>
        </p:nvGraphicFramePr>
        <p:xfrm>
          <a:off x="2270924" y="3181379"/>
          <a:ext cx="6633137" cy="30266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7591">
                  <a:extLst>
                    <a:ext uri="{9D8B030D-6E8A-4147-A177-3AD203B41FA5}">
                      <a16:colId xmlns:a16="http://schemas.microsoft.com/office/drawing/2014/main" val="2289426350"/>
                    </a:ext>
                  </a:extLst>
                </a:gridCol>
                <a:gridCol w="947591">
                  <a:extLst>
                    <a:ext uri="{9D8B030D-6E8A-4147-A177-3AD203B41FA5}">
                      <a16:colId xmlns:a16="http://schemas.microsoft.com/office/drawing/2014/main" val="4101748001"/>
                    </a:ext>
                  </a:extLst>
                </a:gridCol>
                <a:gridCol w="947591">
                  <a:extLst>
                    <a:ext uri="{9D8B030D-6E8A-4147-A177-3AD203B41FA5}">
                      <a16:colId xmlns:a16="http://schemas.microsoft.com/office/drawing/2014/main" val="3980589567"/>
                    </a:ext>
                  </a:extLst>
                </a:gridCol>
                <a:gridCol w="947591">
                  <a:extLst>
                    <a:ext uri="{9D8B030D-6E8A-4147-A177-3AD203B41FA5}">
                      <a16:colId xmlns:a16="http://schemas.microsoft.com/office/drawing/2014/main" val="3034273042"/>
                    </a:ext>
                  </a:extLst>
                </a:gridCol>
                <a:gridCol w="947591">
                  <a:extLst>
                    <a:ext uri="{9D8B030D-6E8A-4147-A177-3AD203B41FA5}">
                      <a16:colId xmlns:a16="http://schemas.microsoft.com/office/drawing/2014/main" val="961809264"/>
                    </a:ext>
                  </a:extLst>
                </a:gridCol>
                <a:gridCol w="947591">
                  <a:extLst>
                    <a:ext uri="{9D8B030D-6E8A-4147-A177-3AD203B41FA5}">
                      <a16:colId xmlns:a16="http://schemas.microsoft.com/office/drawing/2014/main" val="2833031040"/>
                    </a:ext>
                  </a:extLst>
                </a:gridCol>
                <a:gridCol w="947591">
                  <a:extLst>
                    <a:ext uri="{9D8B030D-6E8A-4147-A177-3AD203B41FA5}">
                      <a16:colId xmlns:a16="http://schemas.microsoft.com/office/drawing/2014/main" val="1405511043"/>
                    </a:ext>
                  </a:extLst>
                </a:gridCol>
              </a:tblGrid>
              <a:tr h="432381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 marL="68580" marR="68580" marT="34290" marB="3429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P</a:t>
                      </a:r>
                      <a:endParaRPr lang="zh-CN" alt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N</a:t>
                      </a:r>
                      <a:endParaRPr lang="zh-CN" alt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M</a:t>
                      </a:r>
                      <a:endParaRPr lang="zh-CN" alt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V</a:t>
                      </a:r>
                      <a:endParaRPr lang="zh-CN" alt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D</a:t>
                      </a:r>
                      <a:endParaRPr lang="zh-CN" alt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&lt;E&gt;</a:t>
                      </a:r>
                      <a:endParaRPr lang="zh-CN" alt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70819619"/>
                  </a:ext>
                </a:extLst>
              </a:tr>
              <a:tr h="4323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&lt;S&gt;</a:t>
                      </a:r>
                      <a:endParaRPr lang="zh-CN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3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02299491"/>
                  </a:ext>
                </a:extLst>
              </a:tr>
              <a:tr h="4323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P</a:t>
                      </a:r>
                      <a:endParaRPr lang="zh-CN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3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89242608"/>
                  </a:ext>
                </a:extLst>
              </a:tr>
              <a:tr h="4323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N</a:t>
                      </a:r>
                      <a:endParaRPr lang="zh-CN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5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09806354"/>
                  </a:ext>
                </a:extLst>
              </a:tr>
              <a:tr h="4323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M</a:t>
                      </a:r>
                      <a:endParaRPr lang="zh-CN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3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39144602"/>
                  </a:ext>
                </a:extLst>
              </a:tr>
              <a:tr h="4323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V</a:t>
                      </a:r>
                      <a:endParaRPr lang="zh-CN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2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2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4239339"/>
                  </a:ext>
                </a:extLst>
              </a:tr>
              <a:tr h="4323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D</a:t>
                      </a:r>
                      <a:endParaRPr lang="zh-CN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3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solidFill>
                          <a:srgbClr val="0D38F1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226307600"/>
                  </a:ext>
                </a:extLst>
              </a:tr>
            </a:tbl>
          </a:graphicData>
        </a:graphic>
      </p:graphicFrame>
      <p:sp>
        <p:nvSpPr>
          <p:cNvPr id="8" name="TextBox 40">
            <a:extLst>
              <a:ext uri="{FF2B5EF4-FFF2-40B4-BE49-F238E27FC236}">
                <a16:creationId xmlns:a16="http://schemas.microsoft.com/office/drawing/2014/main" id="{3890182F-6CE2-40CE-8247-EEE8E01AB06D}"/>
              </a:ext>
            </a:extLst>
          </p:cNvPr>
          <p:cNvSpPr txBox="1"/>
          <p:nvPr/>
        </p:nvSpPr>
        <p:spPr>
          <a:xfrm>
            <a:off x="611560" y="908720"/>
            <a:ext cx="2736304" cy="2755499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1" indent="-342900">
              <a:lnSpc>
                <a:spcPct val="150000"/>
              </a:lnSpc>
              <a:spcBef>
                <a:spcPts val="450"/>
              </a:spcBef>
              <a:buFont typeface="+mj-lt"/>
              <a:buAutoNum type="arabicPeriod"/>
              <a:defRPr/>
            </a:pPr>
            <a:r>
              <a:rPr lang="en-US" altLang="zh-CN" b="1" kern="0" noProof="1">
                <a:solidFill>
                  <a:srgbClr val="3203FB"/>
                </a:solidFill>
                <a:ea typeface="微软雅黑"/>
              </a:rPr>
              <a:t>P   M   V   D   N</a:t>
            </a:r>
            <a:endParaRPr lang="zh-CN" altLang="en-US" b="1" kern="0" noProof="1">
              <a:solidFill>
                <a:srgbClr val="3203FB"/>
              </a:solidFill>
              <a:ea typeface="微软雅黑"/>
            </a:endParaRPr>
          </a:p>
          <a:p>
            <a:pPr marL="685800" lvl="1" indent="-342900">
              <a:lnSpc>
                <a:spcPct val="150000"/>
              </a:lnSpc>
              <a:spcBef>
                <a:spcPts val="450"/>
              </a:spcBef>
              <a:buFont typeface="+mj-lt"/>
              <a:buAutoNum type="arabicPeriod"/>
              <a:defRPr/>
            </a:pPr>
            <a:r>
              <a:rPr lang="en-US" altLang="zh-CN" b="1" kern="0" noProof="1">
                <a:solidFill>
                  <a:srgbClr val="3203FB"/>
                </a:solidFill>
                <a:ea typeface="微软雅黑"/>
              </a:rPr>
              <a:t>M   P   V   D   N</a:t>
            </a:r>
          </a:p>
          <a:p>
            <a:pPr marL="685800" lvl="1" indent="-342900">
              <a:lnSpc>
                <a:spcPct val="150000"/>
              </a:lnSpc>
              <a:spcBef>
                <a:spcPts val="450"/>
              </a:spcBef>
              <a:buFont typeface="+mj-lt"/>
              <a:buAutoNum type="arabicPeriod"/>
              <a:defRPr/>
            </a:pPr>
            <a:r>
              <a:rPr lang="en-US" altLang="zh-CN" b="1" kern="0" noProof="1">
                <a:solidFill>
                  <a:srgbClr val="3203FB"/>
                </a:solidFill>
                <a:ea typeface="微软雅黑"/>
              </a:rPr>
              <a:t>P   M   V   N</a:t>
            </a:r>
          </a:p>
          <a:p>
            <a:pPr marL="685800" lvl="1" indent="-342900">
              <a:lnSpc>
                <a:spcPct val="150000"/>
              </a:lnSpc>
              <a:spcBef>
                <a:spcPts val="450"/>
              </a:spcBef>
              <a:buFont typeface="+mj-lt"/>
              <a:buAutoNum type="arabicPeriod"/>
              <a:defRPr/>
            </a:pPr>
            <a:r>
              <a:rPr lang="en-US" altLang="zh-CN" b="1" kern="0" noProof="1">
                <a:solidFill>
                  <a:srgbClr val="3203FB"/>
                </a:solidFill>
                <a:ea typeface="微软雅黑"/>
              </a:rPr>
              <a:t>P   M   V   N</a:t>
            </a:r>
          </a:p>
          <a:p>
            <a:pPr marL="685800" lvl="1" indent="-342900">
              <a:lnSpc>
                <a:spcPct val="150000"/>
              </a:lnSpc>
              <a:spcBef>
                <a:spcPts val="450"/>
              </a:spcBef>
              <a:buFont typeface="+mj-lt"/>
              <a:buAutoNum type="arabicPeriod"/>
              <a:defRPr/>
            </a:pPr>
            <a:r>
              <a:rPr lang="en-US" altLang="zh-CN" b="1" kern="0" noProof="1">
                <a:solidFill>
                  <a:srgbClr val="3203FB"/>
                </a:solidFill>
                <a:ea typeface="微软雅黑"/>
              </a:rPr>
              <a:t>V   P   D   N</a:t>
            </a:r>
            <a:endParaRPr lang="zh-CN" altLang="en-US" b="1" kern="0" noProof="1">
              <a:solidFill>
                <a:srgbClr val="3203FB"/>
              </a:solidFill>
              <a:ea typeface="微软雅黑"/>
            </a:endParaRPr>
          </a:p>
          <a:p>
            <a:pPr marL="214313" indent="-214313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  <a:defRPr/>
            </a:pPr>
            <a:endParaRPr kumimoji="0" lang="zh-CN" altLang="en-US" sz="1500" b="1" dirty="0">
              <a:solidFill>
                <a:srgbClr val="0070C0"/>
              </a:solidFill>
              <a:latin typeface="微软雅黑" panose="020B0503020204020204" pitchFamily="34" charset="-122"/>
              <a:ea typeface="微软雅黑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271225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C3F930-338A-324E-B902-0C3602D31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75</a:t>
            </a:fld>
            <a:endParaRPr lang="en-US" altLang="ko-KR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91A00CA-A131-384C-B42D-CD7C6C6648E7}"/>
              </a:ext>
            </a:extLst>
          </p:cNvPr>
          <p:cNvGraphicFramePr>
            <a:graphicFrameLocks noGrp="1"/>
          </p:cNvGraphicFramePr>
          <p:nvPr/>
        </p:nvGraphicFramePr>
        <p:xfrm>
          <a:off x="617063" y="3264962"/>
          <a:ext cx="8190861" cy="28834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0123">
                  <a:extLst>
                    <a:ext uri="{9D8B030D-6E8A-4147-A177-3AD203B41FA5}">
                      <a16:colId xmlns:a16="http://schemas.microsoft.com/office/drawing/2014/main" val="2289426350"/>
                    </a:ext>
                  </a:extLst>
                </a:gridCol>
                <a:gridCol w="1170123">
                  <a:extLst>
                    <a:ext uri="{9D8B030D-6E8A-4147-A177-3AD203B41FA5}">
                      <a16:colId xmlns:a16="http://schemas.microsoft.com/office/drawing/2014/main" val="4101748001"/>
                    </a:ext>
                  </a:extLst>
                </a:gridCol>
                <a:gridCol w="1170123">
                  <a:extLst>
                    <a:ext uri="{9D8B030D-6E8A-4147-A177-3AD203B41FA5}">
                      <a16:colId xmlns:a16="http://schemas.microsoft.com/office/drawing/2014/main" val="3980589567"/>
                    </a:ext>
                  </a:extLst>
                </a:gridCol>
                <a:gridCol w="1170123">
                  <a:extLst>
                    <a:ext uri="{9D8B030D-6E8A-4147-A177-3AD203B41FA5}">
                      <a16:colId xmlns:a16="http://schemas.microsoft.com/office/drawing/2014/main" val="3034273042"/>
                    </a:ext>
                  </a:extLst>
                </a:gridCol>
                <a:gridCol w="1170123">
                  <a:extLst>
                    <a:ext uri="{9D8B030D-6E8A-4147-A177-3AD203B41FA5}">
                      <a16:colId xmlns:a16="http://schemas.microsoft.com/office/drawing/2014/main" val="961809264"/>
                    </a:ext>
                  </a:extLst>
                </a:gridCol>
                <a:gridCol w="1170123">
                  <a:extLst>
                    <a:ext uri="{9D8B030D-6E8A-4147-A177-3AD203B41FA5}">
                      <a16:colId xmlns:a16="http://schemas.microsoft.com/office/drawing/2014/main" val="2833031040"/>
                    </a:ext>
                  </a:extLst>
                </a:gridCol>
                <a:gridCol w="1170123">
                  <a:extLst>
                    <a:ext uri="{9D8B030D-6E8A-4147-A177-3AD203B41FA5}">
                      <a16:colId xmlns:a16="http://schemas.microsoft.com/office/drawing/2014/main" val="1405511043"/>
                    </a:ext>
                  </a:extLst>
                </a:gridCol>
              </a:tblGrid>
              <a:tr h="41191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&lt;E&gt;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0819619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&lt;S&gt;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3/5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299491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3/5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242608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5/5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806354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1/4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3/4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9144602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39339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3/3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307600"/>
                  </a:ext>
                </a:extLst>
              </a:tr>
            </a:tbl>
          </a:graphicData>
        </a:graphic>
      </p:graphicFrame>
      <p:sp>
        <p:nvSpPr>
          <p:cNvPr id="6" name="TextBox 40">
            <a:extLst>
              <a:ext uri="{FF2B5EF4-FFF2-40B4-BE49-F238E27FC236}">
                <a16:creationId xmlns:a16="http://schemas.microsoft.com/office/drawing/2014/main" id="{CDEB3E63-6DE5-2A41-8156-C7B7BCD2C0DA}"/>
              </a:ext>
            </a:extLst>
          </p:cNvPr>
          <p:cNvSpPr txBox="1"/>
          <p:nvPr/>
        </p:nvSpPr>
        <p:spPr>
          <a:xfrm>
            <a:off x="585983" y="548680"/>
            <a:ext cx="3302366" cy="316958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P   M   V   D   N</a:t>
            </a:r>
            <a:endParaRPr lang="zh-CN" altLang="en-US" sz="2000" b="1" kern="0" noProof="1">
              <a:solidFill>
                <a:srgbClr val="3203FB"/>
              </a:solidFill>
              <a:ea typeface="微软雅黑"/>
            </a:endParaRP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M   P   V   D   N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P   M   V   N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P   M   V   N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altLang="zh-CN" sz="2000" b="1" kern="0" noProof="1">
                <a:solidFill>
                  <a:srgbClr val="3203FB"/>
                </a:solidFill>
                <a:ea typeface="微软雅黑"/>
              </a:rPr>
              <a:t>V   P   D   N</a:t>
            </a:r>
            <a:endParaRPr lang="zh-CN" altLang="en-US" sz="2000" b="1" kern="0" noProof="1">
              <a:solidFill>
                <a:srgbClr val="3203FB"/>
              </a:solidFill>
              <a:ea typeface="微软雅黑"/>
            </a:endParaRPr>
          </a:p>
          <a:p>
            <a:pPr marL="285750" lvl="0" indent="-28575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pitchFamily="34" charset="-122"/>
              <a:ea typeface="微软雅黑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809053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EAE6E8-D19D-AA49-91FD-65868EE8E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0D3D70-CFF1-3E45-95C6-76E17411A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0C7958-5BD6-1043-96DC-DC0F9C07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76</a:t>
            </a:fld>
            <a:endParaRPr lang="en-US" altLang="ko-KR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1A5C2F78-0AB6-AC43-B690-37EBE43E1013}"/>
              </a:ext>
            </a:extLst>
          </p:cNvPr>
          <p:cNvGraphicFramePr>
            <a:graphicFrameLocks noGrp="1"/>
          </p:cNvGraphicFramePr>
          <p:nvPr/>
        </p:nvGraphicFramePr>
        <p:xfrm>
          <a:off x="548716" y="1457380"/>
          <a:ext cx="8190858" cy="4943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5143">
                  <a:extLst>
                    <a:ext uri="{9D8B030D-6E8A-4147-A177-3AD203B41FA5}">
                      <a16:colId xmlns:a16="http://schemas.microsoft.com/office/drawing/2014/main" val="2289426350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4101748001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3980589567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3034273042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961809264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2833031040"/>
                    </a:ext>
                  </a:extLst>
                </a:gridCol>
              </a:tblGrid>
              <a:tr h="41191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0819619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bill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299491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will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242608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pay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806354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the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9144602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mike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39339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drink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307600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milk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458371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jane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325556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give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073659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some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252348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water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1000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689260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014893-FCC7-3B45-BD2A-314E09F27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5F6275-2335-B741-A65B-A9EA445C8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7F0DB77-329C-7149-AB2E-44B62AAFF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77</a:t>
            </a:fld>
            <a:endParaRPr lang="en-US" altLang="ko-KR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073B918-E0B3-A546-8FA0-EB4EC8DA87B6}"/>
              </a:ext>
            </a:extLst>
          </p:cNvPr>
          <p:cNvGraphicFramePr>
            <a:graphicFrameLocks noGrp="1"/>
          </p:cNvGraphicFramePr>
          <p:nvPr/>
        </p:nvGraphicFramePr>
        <p:xfrm>
          <a:off x="533308" y="1422400"/>
          <a:ext cx="8190858" cy="4943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5143">
                  <a:extLst>
                    <a:ext uri="{9D8B030D-6E8A-4147-A177-3AD203B41FA5}">
                      <a16:colId xmlns:a16="http://schemas.microsoft.com/office/drawing/2014/main" val="2289426350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4101748001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3980589567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3034273042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961809264"/>
                    </a:ext>
                  </a:extLst>
                </a:gridCol>
                <a:gridCol w="1365143">
                  <a:extLst>
                    <a:ext uri="{9D8B030D-6E8A-4147-A177-3AD203B41FA5}">
                      <a16:colId xmlns:a16="http://schemas.microsoft.com/office/drawing/2014/main" val="2833031040"/>
                    </a:ext>
                  </a:extLst>
                </a:gridCol>
              </a:tblGrid>
              <a:tr h="41191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0819619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bill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299491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will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4/4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242608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pay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806354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the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2/3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9144602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mike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3/5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39339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drink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2/5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307600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milk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458371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jane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325556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give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073659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some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1/3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252348"/>
                  </a:ext>
                </a:extLst>
              </a:tr>
              <a:tr h="411918">
                <a:tc>
                  <a:txBody>
                    <a:bodyPr/>
                    <a:lstStyle/>
                    <a:p>
                      <a:r>
                        <a:rPr lang="en-US" altLang="zh-CN" dirty="0"/>
                        <a:t>water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1/5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D38F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rgbClr val="0D38F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1000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20844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BBC09D8-9FE4-4D1E-9095-95D511BF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31600"/>
            <a:fld id="{C136B7D2-B98C-44FD-8D04-7EC62A564975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 defTabSz="1031600"/>
              <a:t>78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217DD6A-CBDF-4F81-A985-8139AA4D4E7D}"/>
              </a:ext>
            </a:extLst>
          </p:cNvPr>
          <p:cNvSpPr/>
          <p:nvPr/>
        </p:nvSpPr>
        <p:spPr>
          <a:xfrm>
            <a:off x="1864094" y="2034038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070C0"/>
                </a:solidFill>
                <a:ea typeface="微软雅黑"/>
              </a:rPr>
              <a:t>Bill            will            pay           the           drink</a:t>
            </a:r>
            <a:endParaRPr lang="zh-CN" altLang="en-US" sz="1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6A58692-81A0-4F1F-A014-DD2A0751937A}"/>
              </a:ext>
            </a:extLst>
          </p:cNvPr>
          <p:cNvSpPr/>
          <p:nvPr/>
        </p:nvSpPr>
        <p:spPr>
          <a:xfrm>
            <a:off x="1952721" y="2568928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P              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P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P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P 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P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E677EB8-673F-4833-8F61-91C0387CEBDB}"/>
              </a:ext>
            </a:extLst>
          </p:cNvPr>
          <p:cNvSpPr/>
          <p:nvPr/>
        </p:nvSpPr>
        <p:spPr>
          <a:xfrm>
            <a:off x="1864096" y="318162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N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N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N 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N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N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FA2FB07-2299-4015-810B-65D9F031521B}"/>
              </a:ext>
            </a:extLst>
          </p:cNvPr>
          <p:cNvSpPr/>
          <p:nvPr/>
        </p:nvSpPr>
        <p:spPr>
          <a:xfrm>
            <a:off x="1814757" y="3769619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M               M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M               M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M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147F5CB-3D89-439A-8608-C9C34F442107}"/>
              </a:ext>
            </a:extLst>
          </p:cNvPr>
          <p:cNvSpPr/>
          <p:nvPr/>
        </p:nvSpPr>
        <p:spPr>
          <a:xfrm>
            <a:off x="1864095" y="440685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V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V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V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V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 V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4DDE7A4-1A7F-4846-9B25-727F1C6E69F7}"/>
              </a:ext>
            </a:extLst>
          </p:cNvPr>
          <p:cNvSpPr/>
          <p:nvPr/>
        </p:nvSpPr>
        <p:spPr>
          <a:xfrm>
            <a:off x="1864094" y="5019469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D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D  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D  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D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          D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9172CFB-EF3B-4569-9432-D1E6950D03E7}"/>
              </a:ext>
            </a:extLst>
          </p:cNvPr>
          <p:cNvSpPr/>
          <p:nvPr/>
        </p:nvSpPr>
        <p:spPr>
          <a:xfrm>
            <a:off x="424243" y="3769618"/>
            <a:ext cx="6463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&lt;S&gt;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C7EF8573-EA98-4EDE-8261-654F12D5027A}"/>
              </a:ext>
            </a:extLst>
          </p:cNvPr>
          <p:cNvCxnSpPr/>
          <p:nvPr/>
        </p:nvCxnSpPr>
        <p:spPr>
          <a:xfrm flipV="1">
            <a:off x="1011432" y="2870246"/>
            <a:ext cx="852662" cy="899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2570350-655C-4AB5-BEAA-C460F8531BDD}"/>
              </a:ext>
            </a:extLst>
          </p:cNvPr>
          <p:cNvCxnSpPr/>
          <p:nvPr/>
        </p:nvCxnSpPr>
        <p:spPr>
          <a:xfrm flipV="1">
            <a:off x="1124909" y="3429000"/>
            <a:ext cx="689847" cy="408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CCAD11B-6492-408A-A579-A627BBE32259}"/>
              </a:ext>
            </a:extLst>
          </p:cNvPr>
          <p:cNvCxnSpPr>
            <a:cxnSpLocks/>
          </p:cNvCxnSpPr>
          <p:nvPr/>
        </p:nvCxnSpPr>
        <p:spPr>
          <a:xfrm>
            <a:off x="1075976" y="3987755"/>
            <a:ext cx="684507" cy="3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0EB6B7F7-75DE-4EFB-9FEC-9A71053C649A}"/>
              </a:ext>
            </a:extLst>
          </p:cNvPr>
          <p:cNvCxnSpPr>
            <a:cxnSpLocks/>
          </p:cNvCxnSpPr>
          <p:nvPr/>
        </p:nvCxnSpPr>
        <p:spPr>
          <a:xfrm>
            <a:off x="1043907" y="4058567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3F524666-C204-4896-8B17-F5D74362983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1002146" y="4219304"/>
            <a:ext cx="861948" cy="984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F72C6D97-1910-4F09-AD68-39B9E0FD2D38}"/>
              </a:ext>
            </a:extLst>
          </p:cNvPr>
          <p:cNvCxnSpPr>
            <a:cxnSpLocks/>
          </p:cNvCxnSpPr>
          <p:nvPr/>
        </p:nvCxnSpPr>
        <p:spPr>
          <a:xfrm flipV="1">
            <a:off x="2145419" y="2760261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7E1AC289-4733-4E50-ABFE-F9A9EE197D3A}"/>
              </a:ext>
            </a:extLst>
          </p:cNvPr>
          <p:cNvCxnSpPr>
            <a:cxnSpLocks/>
          </p:cNvCxnSpPr>
          <p:nvPr/>
        </p:nvCxnSpPr>
        <p:spPr>
          <a:xfrm flipV="1">
            <a:off x="3305687" y="2742132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2A2B2122-AE2C-444D-B35E-3C686DF5DA37}"/>
              </a:ext>
            </a:extLst>
          </p:cNvPr>
          <p:cNvCxnSpPr>
            <a:cxnSpLocks/>
          </p:cNvCxnSpPr>
          <p:nvPr/>
        </p:nvCxnSpPr>
        <p:spPr>
          <a:xfrm flipV="1">
            <a:off x="4356589" y="2749116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CBE0DDD-E7C3-4AD0-A9C8-7E12DCE65935}"/>
              </a:ext>
            </a:extLst>
          </p:cNvPr>
          <p:cNvCxnSpPr>
            <a:cxnSpLocks/>
          </p:cNvCxnSpPr>
          <p:nvPr/>
        </p:nvCxnSpPr>
        <p:spPr>
          <a:xfrm flipV="1">
            <a:off x="5481499" y="2729823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93E54BEE-8FB4-4A44-B540-8723A9C70689}"/>
              </a:ext>
            </a:extLst>
          </p:cNvPr>
          <p:cNvCxnSpPr>
            <a:cxnSpLocks/>
          </p:cNvCxnSpPr>
          <p:nvPr/>
        </p:nvCxnSpPr>
        <p:spPr>
          <a:xfrm flipV="1">
            <a:off x="2145419" y="3393120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81E9A1D6-26ED-4A12-A66E-AF7F6C52983C}"/>
              </a:ext>
            </a:extLst>
          </p:cNvPr>
          <p:cNvCxnSpPr>
            <a:cxnSpLocks/>
          </p:cNvCxnSpPr>
          <p:nvPr/>
        </p:nvCxnSpPr>
        <p:spPr>
          <a:xfrm flipV="1">
            <a:off x="3305687" y="3374992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8D0A6ACC-F125-4D01-905A-593BED15F795}"/>
              </a:ext>
            </a:extLst>
          </p:cNvPr>
          <p:cNvCxnSpPr>
            <a:cxnSpLocks/>
          </p:cNvCxnSpPr>
          <p:nvPr/>
        </p:nvCxnSpPr>
        <p:spPr>
          <a:xfrm flipV="1">
            <a:off x="4356589" y="3381975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97E6AFBB-2C26-4A5E-9C4F-82684339B76B}"/>
              </a:ext>
            </a:extLst>
          </p:cNvPr>
          <p:cNvCxnSpPr>
            <a:cxnSpLocks/>
          </p:cNvCxnSpPr>
          <p:nvPr/>
        </p:nvCxnSpPr>
        <p:spPr>
          <a:xfrm flipV="1">
            <a:off x="5481499" y="3362683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F2DA3451-74AA-4A0F-A850-A372EC4BA10F}"/>
              </a:ext>
            </a:extLst>
          </p:cNvPr>
          <p:cNvCxnSpPr>
            <a:cxnSpLocks/>
          </p:cNvCxnSpPr>
          <p:nvPr/>
        </p:nvCxnSpPr>
        <p:spPr>
          <a:xfrm flipV="1">
            <a:off x="2145419" y="3983136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7832D959-A39B-45D3-B79C-F139FE6C8096}"/>
              </a:ext>
            </a:extLst>
          </p:cNvPr>
          <p:cNvCxnSpPr>
            <a:cxnSpLocks/>
          </p:cNvCxnSpPr>
          <p:nvPr/>
        </p:nvCxnSpPr>
        <p:spPr>
          <a:xfrm flipV="1">
            <a:off x="3305687" y="3965007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7C3F371-1F7C-4953-826C-4335FAF1A1D3}"/>
              </a:ext>
            </a:extLst>
          </p:cNvPr>
          <p:cNvCxnSpPr>
            <a:cxnSpLocks/>
          </p:cNvCxnSpPr>
          <p:nvPr/>
        </p:nvCxnSpPr>
        <p:spPr>
          <a:xfrm flipV="1">
            <a:off x="4356589" y="3971991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9F179082-50E4-476C-9C10-10683E84A146}"/>
              </a:ext>
            </a:extLst>
          </p:cNvPr>
          <p:cNvCxnSpPr>
            <a:cxnSpLocks/>
          </p:cNvCxnSpPr>
          <p:nvPr/>
        </p:nvCxnSpPr>
        <p:spPr>
          <a:xfrm flipV="1">
            <a:off x="5481499" y="3952698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D6FB7A5F-E1D6-47DC-9273-576D7C974559}"/>
              </a:ext>
            </a:extLst>
          </p:cNvPr>
          <p:cNvCxnSpPr>
            <a:cxnSpLocks/>
          </p:cNvCxnSpPr>
          <p:nvPr/>
        </p:nvCxnSpPr>
        <p:spPr>
          <a:xfrm flipV="1">
            <a:off x="2145419" y="4599001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FFC4361B-1B68-41B7-9088-F99691AF70A1}"/>
              </a:ext>
            </a:extLst>
          </p:cNvPr>
          <p:cNvCxnSpPr>
            <a:cxnSpLocks/>
          </p:cNvCxnSpPr>
          <p:nvPr/>
        </p:nvCxnSpPr>
        <p:spPr>
          <a:xfrm flipV="1">
            <a:off x="3305687" y="4580873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F8DE19B2-A8DE-4A17-802D-F0C06D7BC6D8}"/>
              </a:ext>
            </a:extLst>
          </p:cNvPr>
          <p:cNvCxnSpPr>
            <a:cxnSpLocks/>
          </p:cNvCxnSpPr>
          <p:nvPr/>
        </p:nvCxnSpPr>
        <p:spPr>
          <a:xfrm flipV="1">
            <a:off x="4356589" y="4587856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85C1BA8E-EB71-4B40-B124-D5895FCC727F}"/>
              </a:ext>
            </a:extLst>
          </p:cNvPr>
          <p:cNvCxnSpPr>
            <a:cxnSpLocks/>
          </p:cNvCxnSpPr>
          <p:nvPr/>
        </p:nvCxnSpPr>
        <p:spPr>
          <a:xfrm flipV="1">
            <a:off x="5481499" y="4568564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44E94198-02F0-4448-9C51-ECF7A4CEB473}"/>
              </a:ext>
            </a:extLst>
          </p:cNvPr>
          <p:cNvCxnSpPr>
            <a:cxnSpLocks/>
          </p:cNvCxnSpPr>
          <p:nvPr/>
        </p:nvCxnSpPr>
        <p:spPr>
          <a:xfrm flipV="1">
            <a:off x="2145419" y="5220258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8FB6A03A-0B95-4C35-A3EC-33AA62033F12}"/>
              </a:ext>
            </a:extLst>
          </p:cNvPr>
          <p:cNvCxnSpPr>
            <a:cxnSpLocks/>
          </p:cNvCxnSpPr>
          <p:nvPr/>
        </p:nvCxnSpPr>
        <p:spPr>
          <a:xfrm flipV="1">
            <a:off x="3305687" y="5202130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A3A2A93E-BBA6-4AFC-A7B8-1B73D7B8B38D}"/>
              </a:ext>
            </a:extLst>
          </p:cNvPr>
          <p:cNvCxnSpPr>
            <a:cxnSpLocks/>
          </p:cNvCxnSpPr>
          <p:nvPr/>
        </p:nvCxnSpPr>
        <p:spPr>
          <a:xfrm flipV="1">
            <a:off x="4356589" y="5209113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41DF0B52-ED83-4115-A762-D0AF4D2D108A}"/>
              </a:ext>
            </a:extLst>
          </p:cNvPr>
          <p:cNvCxnSpPr>
            <a:cxnSpLocks/>
          </p:cNvCxnSpPr>
          <p:nvPr/>
        </p:nvCxnSpPr>
        <p:spPr>
          <a:xfrm flipV="1">
            <a:off x="5481499" y="5189821"/>
            <a:ext cx="7803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299302ED-8741-47EE-A141-C3B9C490481D}"/>
              </a:ext>
            </a:extLst>
          </p:cNvPr>
          <p:cNvCxnSpPr>
            <a:cxnSpLocks/>
          </p:cNvCxnSpPr>
          <p:nvPr/>
        </p:nvCxnSpPr>
        <p:spPr>
          <a:xfrm>
            <a:off x="2156610" y="2804999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12A4AE31-C640-49BB-93A9-B8028F354CC9}"/>
              </a:ext>
            </a:extLst>
          </p:cNvPr>
          <p:cNvCxnSpPr>
            <a:cxnSpLocks/>
          </p:cNvCxnSpPr>
          <p:nvPr/>
        </p:nvCxnSpPr>
        <p:spPr>
          <a:xfrm>
            <a:off x="2138152" y="4057265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EC629CC6-5678-43D2-9FBD-6A0871D6D950}"/>
              </a:ext>
            </a:extLst>
          </p:cNvPr>
          <p:cNvCxnSpPr>
            <a:cxnSpLocks/>
          </p:cNvCxnSpPr>
          <p:nvPr/>
        </p:nvCxnSpPr>
        <p:spPr>
          <a:xfrm>
            <a:off x="2140891" y="3426992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3B12D6BD-A9B7-46E7-A900-26BB88E38058}"/>
              </a:ext>
            </a:extLst>
          </p:cNvPr>
          <p:cNvCxnSpPr>
            <a:cxnSpLocks/>
          </p:cNvCxnSpPr>
          <p:nvPr/>
        </p:nvCxnSpPr>
        <p:spPr>
          <a:xfrm>
            <a:off x="2138151" y="4621251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4E7A69A-0BA9-4F18-8C58-4CEE7921D737}"/>
              </a:ext>
            </a:extLst>
          </p:cNvPr>
          <p:cNvCxnSpPr>
            <a:cxnSpLocks/>
          </p:cNvCxnSpPr>
          <p:nvPr/>
        </p:nvCxnSpPr>
        <p:spPr>
          <a:xfrm>
            <a:off x="3321407" y="2782897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B8D5DD7C-F507-43BF-9DAA-C6330DDF453A}"/>
              </a:ext>
            </a:extLst>
          </p:cNvPr>
          <p:cNvCxnSpPr>
            <a:cxnSpLocks/>
          </p:cNvCxnSpPr>
          <p:nvPr/>
        </p:nvCxnSpPr>
        <p:spPr>
          <a:xfrm>
            <a:off x="3302949" y="4035162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09FE6B04-3A78-48FC-888B-E3446506D82D}"/>
              </a:ext>
            </a:extLst>
          </p:cNvPr>
          <p:cNvCxnSpPr>
            <a:cxnSpLocks/>
          </p:cNvCxnSpPr>
          <p:nvPr/>
        </p:nvCxnSpPr>
        <p:spPr>
          <a:xfrm>
            <a:off x="3305688" y="3404890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95E98779-F351-452B-A294-C9C2A02368B7}"/>
              </a:ext>
            </a:extLst>
          </p:cNvPr>
          <p:cNvCxnSpPr>
            <a:cxnSpLocks/>
          </p:cNvCxnSpPr>
          <p:nvPr/>
        </p:nvCxnSpPr>
        <p:spPr>
          <a:xfrm>
            <a:off x="3302948" y="4599149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3A39BC4B-0684-4F12-9C96-330505FFD876}"/>
              </a:ext>
            </a:extLst>
          </p:cNvPr>
          <p:cNvCxnSpPr>
            <a:cxnSpLocks/>
          </p:cNvCxnSpPr>
          <p:nvPr/>
        </p:nvCxnSpPr>
        <p:spPr>
          <a:xfrm>
            <a:off x="4367343" y="2817089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AF30E84C-AD84-40BE-967F-A13C4FC04D8B}"/>
              </a:ext>
            </a:extLst>
          </p:cNvPr>
          <p:cNvCxnSpPr>
            <a:cxnSpLocks/>
          </p:cNvCxnSpPr>
          <p:nvPr/>
        </p:nvCxnSpPr>
        <p:spPr>
          <a:xfrm>
            <a:off x="4348884" y="4069354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F9F609EC-8E00-44A4-9088-BB0C855D3452}"/>
              </a:ext>
            </a:extLst>
          </p:cNvPr>
          <p:cNvCxnSpPr>
            <a:cxnSpLocks/>
          </p:cNvCxnSpPr>
          <p:nvPr/>
        </p:nvCxnSpPr>
        <p:spPr>
          <a:xfrm>
            <a:off x="4351623" y="3439082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2B4B84D3-44B6-48B3-B9B7-F4EB6D1A1CF3}"/>
              </a:ext>
            </a:extLst>
          </p:cNvPr>
          <p:cNvCxnSpPr>
            <a:cxnSpLocks/>
          </p:cNvCxnSpPr>
          <p:nvPr/>
        </p:nvCxnSpPr>
        <p:spPr>
          <a:xfrm>
            <a:off x="4348884" y="4633340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3B46516E-0FA5-46B2-A073-33AD39DE3A0B}"/>
              </a:ext>
            </a:extLst>
          </p:cNvPr>
          <p:cNvCxnSpPr>
            <a:cxnSpLocks/>
          </p:cNvCxnSpPr>
          <p:nvPr/>
        </p:nvCxnSpPr>
        <p:spPr>
          <a:xfrm>
            <a:off x="5453125" y="2790333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79E6F3D1-2D2B-4A9A-A8D3-DB6D0CD30070}"/>
              </a:ext>
            </a:extLst>
          </p:cNvPr>
          <p:cNvCxnSpPr>
            <a:cxnSpLocks/>
          </p:cNvCxnSpPr>
          <p:nvPr/>
        </p:nvCxnSpPr>
        <p:spPr>
          <a:xfrm>
            <a:off x="5434667" y="4042598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AB0E176F-D31D-4AA8-B909-FD0F8C41BF48}"/>
              </a:ext>
            </a:extLst>
          </p:cNvPr>
          <p:cNvCxnSpPr>
            <a:cxnSpLocks/>
          </p:cNvCxnSpPr>
          <p:nvPr/>
        </p:nvCxnSpPr>
        <p:spPr>
          <a:xfrm>
            <a:off x="5437406" y="3412326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E9005516-09AE-4B55-ABF7-9C55559A3105}"/>
              </a:ext>
            </a:extLst>
          </p:cNvPr>
          <p:cNvCxnSpPr>
            <a:cxnSpLocks/>
          </p:cNvCxnSpPr>
          <p:nvPr/>
        </p:nvCxnSpPr>
        <p:spPr>
          <a:xfrm>
            <a:off x="5434666" y="4606585"/>
            <a:ext cx="769141" cy="552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B7197C23-9283-4B4E-89CC-E0EADA84D9C0}"/>
              </a:ext>
            </a:extLst>
          </p:cNvPr>
          <p:cNvCxnSpPr>
            <a:cxnSpLocks/>
          </p:cNvCxnSpPr>
          <p:nvPr/>
        </p:nvCxnSpPr>
        <p:spPr>
          <a:xfrm flipV="1">
            <a:off x="2173032" y="2766559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6D3C096-9ABC-4BC1-A5F2-D9556ECA68CA}"/>
              </a:ext>
            </a:extLst>
          </p:cNvPr>
          <p:cNvCxnSpPr>
            <a:cxnSpLocks/>
          </p:cNvCxnSpPr>
          <p:nvPr/>
        </p:nvCxnSpPr>
        <p:spPr>
          <a:xfrm>
            <a:off x="2167425" y="2832078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19ADE789-BF1D-4F7A-8B59-62EFAE8249BE}"/>
              </a:ext>
            </a:extLst>
          </p:cNvPr>
          <p:cNvCxnSpPr>
            <a:cxnSpLocks/>
          </p:cNvCxnSpPr>
          <p:nvPr/>
        </p:nvCxnSpPr>
        <p:spPr>
          <a:xfrm>
            <a:off x="2155444" y="3464651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3B957F27-2F50-4EA9-807A-4D8F5B89F6CD}"/>
              </a:ext>
            </a:extLst>
          </p:cNvPr>
          <p:cNvCxnSpPr>
            <a:cxnSpLocks/>
          </p:cNvCxnSpPr>
          <p:nvPr/>
        </p:nvCxnSpPr>
        <p:spPr>
          <a:xfrm>
            <a:off x="2172391" y="4046513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B8A91689-F6E6-4715-AE8B-ADF08A58A048}"/>
              </a:ext>
            </a:extLst>
          </p:cNvPr>
          <p:cNvCxnSpPr>
            <a:cxnSpLocks/>
          </p:cNvCxnSpPr>
          <p:nvPr/>
        </p:nvCxnSpPr>
        <p:spPr>
          <a:xfrm>
            <a:off x="3287814" y="2804455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BEB94D33-AF67-4E56-8799-41F2EC75D4F9}"/>
              </a:ext>
            </a:extLst>
          </p:cNvPr>
          <p:cNvCxnSpPr>
            <a:cxnSpLocks/>
          </p:cNvCxnSpPr>
          <p:nvPr/>
        </p:nvCxnSpPr>
        <p:spPr>
          <a:xfrm>
            <a:off x="3275833" y="3437028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0288A0E4-60D6-4333-87BF-B488F0C58A65}"/>
              </a:ext>
            </a:extLst>
          </p:cNvPr>
          <p:cNvCxnSpPr>
            <a:cxnSpLocks/>
          </p:cNvCxnSpPr>
          <p:nvPr/>
        </p:nvCxnSpPr>
        <p:spPr>
          <a:xfrm>
            <a:off x="3292780" y="4018890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481588A2-1354-40D6-9558-397E70370E01}"/>
              </a:ext>
            </a:extLst>
          </p:cNvPr>
          <p:cNvCxnSpPr>
            <a:cxnSpLocks/>
          </p:cNvCxnSpPr>
          <p:nvPr/>
        </p:nvCxnSpPr>
        <p:spPr>
          <a:xfrm>
            <a:off x="4334239" y="2844711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847808DE-C4D1-4628-96F4-7FA19672029C}"/>
              </a:ext>
            </a:extLst>
          </p:cNvPr>
          <p:cNvCxnSpPr>
            <a:cxnSpLocks/>
          </p:cNvCxnSpPr>
          <p:nvPr/>
        </p:nvCxnSpPr>
        <p:spPr>
          <a:xfrm>
            <a:off x="4322258" y="3477284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B9CFB150-0670-4372-88A6-6B57A4D170BE}"/>
              </a:ext>
            </a:extLst>
          </p:cNvPr>
          <p:cNvCxnSpPr>
            <a:cxnSpLocks/>
          </p:cNvCxnSpPr>
          <p:nvPr/>
        </p:nvCxnSpPr>
        <p:spPr>
          <a:xfrm>
            <a:off x="4339205" y="4059146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D09B5F32-516B-4E4F-9E49-4EEC6317DF27}"/>
              </a:ext>
            </a:extLst>
          </p:cNvPr>
          <p:cNvCxnSpPr>
            <a:cxnSpLocks/>
          </p:cNvCxnSpPr>
          <p:nvPr/>
        </p:nvCxnSpPr>
        <p:spPr>
          <a:xfrm>
            <a:off x="5454138" y="2837489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40E27B13-B63C-4FA6-AF77-D1911A5301EB}"/>
              </a:ext>
            </a:extLst>
          </p:cNvPr>
          <p:cNvCxnSpPr>
            <a:cxnSpLocks/>
          </p:cNvCxnSpPr>
          <p:nvPr/>
        </p:nvCxnSpPr>
        <p:spPr>
          <a:xfrm>
            <a:off x="5442157" y="3470062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AB95EC94-66D5-4961-817F-65ADF7C9F7FB}"/>
              </a:ext>
            </a:extLst>
          </p:cNvPr>
          <p:cNvCxnSpPr>
            <a:cxnSpLocks/>
          </p:cNvCxnSpPr>
          <p:nvPr/>
        </p:nvCxnSpPr>
        <p:spPr>
          <a:xfrm>
            <a:off x="5459104" y="4051924"/>
            <a:ext cx="742607" cy="1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C936A9C3-7FD6-4FDB-8114-C165107F7E72}"/>
              </a:ext>
            </a:extLst>
          </p:cNvPr>
          <p:cNvCxnSpPr>
            <a:cxnSpLocks/>
          </p:cNvCxnSpPr>
          <p:nvPr/>
        </p:nvCxnSpPr>
        <p:spPr>
          <a:xfrm>
            <a:off x="2185487" y="2817089"/>
            <a:ext cx="749943" cy="1800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D14F5EC3-2491-4A81-A427-97A7E96B53F6}"/>
              </a:ext>
            </a:extLst>
          </p:cNvPr>
          <p:cNvCxnSpPr>
            <a:cxnSpLocks/>
          </p:cNvCxnSpPr>
          <p:nvPr/>
        </p:nvCxnSpPr>
        <p:spPr>
          <a:xfrm>
            <a:off x="2175526" y="3445620"/>
            <a:ext cx="749943" cy="1800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19851B6A-A5C8-460E-B939-C0315E3A8537}"/>
              </a:ext>
            </a:extLst>
          </p:cNvPr>
          <p:cNvCxnSpPr>
            <a:cxnSpLocks/>
          </p:cNvCxnSpPr>
          <p:nvPr/>
        </p:nvCxnSpPr>
        <p:spPr>
          <a:xfrm>
            <a:off x="3321050" y="2803233"/>
            <a:ext cx="749943" cy="1800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B8E941C0-2138-428E-B6A0-24AB097233ED}"/>
              </a:ext>
            </a:extLst>
          </p:cNvPr>
          <p:cNvCxnSpPr>
            <a:cxnSpLocks/>
          </p:cNvCxnSpPr>
          <p:nvPr/>
        </p:nvCxnSpPr>
        <p:spPr>
          <a:xfrm>
            <a:off x="3311089" y="3431764"/>
            <a:ext cx="749943" cy="1800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8962B184-1C90-487E-BB83-80B2971963DF}"/>
              </a:ext>
            </a:extLst>
          </p:cNvPr>
          <p:cNvCxnSpPr>
            <a:cxnSpLocks/>
          </p:cNvCxnSpPr>
          <p:nvPr/>
        </p:nvCxnSpPr>
        <p:spPr>
          <a:xfrm>
            <a:off x="4357033" y="2817735"/>
            <a:ext cx="749943" cy="1800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4358EFD2-9145-4C15-A7A3-6D6FDAE63234}"/>
              </a:ext>
            </a:extLst>
          </p:cNvPr>
          <p:cNvCxnSpPr>
            <a:cxnSpLocks/>
          </p:cNvCxnSpPr>
          <p:nvPr/>
        </p:nvCxnSpPr>
        <p:spPr>
          <a:xfrm>
            <a:off x="4347072" y="3446266"/>
            <a:ext cx="749943" cy="1800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65D7A2DC-0BD5-454F-8635-7E4F5BDD1DBA}"/>
              </a:ext>
            </a:extLst>
          </p:cNvPr>
          <p:cNvCxnSpPr>
            <a:cxnSpLocks/>
          </p:cNvCxnSpPr>
          <p:nvPr/>
        </p:nvCxnSpPr>
        <p:spPr>
          <a:xfrm>
            <a:off x="5451767" y="2795131"/>
            <a:ext cx="749943" cy="1800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910E1E8B-9E51-4C03-9505-52E7440C1D54}"/>
              </a:ext>
            </a:extLst>
          </p:cNvPr>
          <p:cNvCxnSpPr>
            <a:cxnSpLocks/>
          </p:cNvCxnSpPr>
          <p:nvPr/>
        </p:nvCxnSpPr>
        <p:spPr>
          <a:xfrm>
            <a:off x="5441807" y="3423661"/>
            <a:ext cx="749943" cy="1800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B940EAAA-E813-4024-B9F0-5DDD4552FD19}"/>
              </a:ext>
            </a:extLst>
          </p:cNvPr>
          <p:cNvCxnSpPr>
            <a:cxnSpLocks/>
          </p:cNvCxnSpPr>
          <p:nvPr/>
        </p:nvCxnSpPr>
        <p:spPr>
          <a:xfrm>
            <a:off x="2161592" y="2858619"/>
            <a:ext cx="806141" cy="231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7" name="直接箭头连接符 96">
            <a:extLst>
              <a:ext uri="{FF2B5EF4-FFF2-40B4-BE49-F238E27FC236}">
                <a16:creationId xmlns:a16="http://schemas.microsoft.com/office/drawing/2014/main" id="{D12CA7EE-1679-47EE-B4C5-AD6040F5A924}"/>
              </a:ext>
            </a:extLst>
          </p:cNvPr>
          <p:cNvCxnSpPr>
            <a:cxnSpLocks/>
          </p:cNvCxnSpPr>
          <p:nvPr/>
        </p:nvCxnSpPr>
        <p:spPr>
          <a:xfrm>
            <a:off x="3252703" y="2805049"/>
            <a:ext cx="806141" cy="231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8E114901-093B-4890-8FEB-EC138E462720}"/>
              </a:ext>
            </a:extLst>
          </p:cNvPr>
          <p:cNvCxnSpPr>
            <a:cxnSpLocks/>
          </p:cNvCxnSpPr>
          <p:nvPr/>
        </p:nvCxnSpPr>
        <p:spPr>
          <a:xfrm>
            <a:off x="4343487" y="2903519"/>
            <a:ext cx="806141" cy="231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5EB45D20-9361-4F2C-95CD-C4CF95CE419F}"/>
              </a:ext>
            </a:extLst>
          </p:cNvPr>
          <p:cNvCxnSpPr>
            <a:cxnSpLocks/>
          </p:cNvCxnSpPr>
          <p:nvPr/>
        </p:nvCxnSpPr>
        <p:spPr>
          <a:xfrm>
            <a:off x="5477533" y="2853416"/>
            <a:ext cx="806141" cy="231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71138DB0-5A15-474B-97FD-53F4220F3D08}"/>
              </a:ext>
            </a:extLst>
          </p:cNvPr>
          <p:cNvCxnSpPr>
            <a:cxnSpLocks/>
          </p:cNvCxnSpPr>
          <p:nvPr/>
        </p:nvCxnSpPr>
        <p:spPr>
          <a:xfrm flipV="1">
            <a:off x="2164188" y="3369909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D2C7EC55-76FF-4135-9F19-1F5104E2C8B7}"/>
              </a:ext>
            </a:extLst>
          </p:cNvPr>
          <p:cNvCxnSpPr>
            <a:cxnSpLocks/>
          </p:cNvCxnSpPr>
          <p:nvPr/>
        </p:nvCxnSpPr>
        <p:spPr>
          <a:xfrm flipV="1">
            <a:off x="2144633" y="3970401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066CD0EB-3FC5-4F98-957E-816DA749F9A3}"/>
              </a:ext>
            </a:extLst>
          </p:cNvPr>
          <p:cNvCxnSpPr>
            <a:cxnSpLocks/>
          </p:cNvCxnSpPr>
          <p:nvPr/>
        </p:nvCxnSpPr>
        <p:spPr>
          <a:xfrm flipV="1">
            <a:off x="2184253" y="4568086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4" name="直接箭头连接符 103">
            <a:extLst>
              <a:ext uri="{FF2B5EF4-FFF2-40B4-BE49-F238E27FC236}">
                <a16:creationId xmlns:a16="http://schemas.microsoft.com/office/drawing/2014/main" id="{63E78A6B-BD26-491E-8733-0CE6ACC7C006}"/>
              </a:ext>
            </a:extLst>
          </p:cNvPr>
          <p:cNvCxnSpPr>
            <a:cxnSpLocks/>
          </p:cNvCxnSpPr>
          <p:nvPr/>
        </p:nvCxnSpPr>
        <p:spPr>
          <a:xfrm flipV="1">
            <a:off x="3338011" y="2778622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5" name="直接箭头连接符 104">
            <a:extLst>
              <a:ext uri="{FF2B5EF4-FFF2-40B4-BE49-F238E27FC236}">
                <a16:creationId xmlns:a16="http://schemas.microsoft.com/office/drawing/2014/main" id="{A9CA8DE8-C987-45BC-AA98-5C43969FBF7B}"/>
              </a:ext>
            </a:extLst>
          </p:cNvPr>
          <p:cNvCxnSpPr>
            <a:cxnSpLocks/>
          </p:cNvCxnSpPr>
          <p:nvPr/>
        </p:nvCxnSpPr>
        <p:spPr>
          <a:xfrm flipV="1">
            <a:off x="3329167" y="3381972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3B055B93-4B54-424B-A95E-AF0CCB633DBA}"/>
              </a:ext>
            </a:extLst>
          </p:cNvPr>
          <p:cNvCxnSpPr>
            <a:cxnSpLocks/>
          </p:cNvCxnSpPr>
          <p:nvPr/>
        </p:nvCxnSpPr>
        <p:spPr>
          <a:xfrm flipV="1">
            <a:off x="3309612" y="3982464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7" name="直接箭头连接符 106">
            <a:extLst>
              <a:ext uri="{FF2B5EF4-FFF2-40B4-BE49-F238E27FC236}">
                <a16:creationId xmlns:a16="http://schemas.microsoft.com/office/drawing/2014/main" id="{4B5B3751-F3F7-4E8A-9DAD-5D4B234A0B5A}"/>
              </a:ext>
            </a:extLst>
          </p:cNvPr>
          <p:cNvCxnSpPr>
            <a:cxnSpLocks/>
          </p:cNvCxnSpPr>
          <p:nvPr/>
        </p:nvCxnSpPr>
        <p:spPr>
          <a:xfrm flipV="1">
            <a:off x="3349232" y="4580149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8" name="直接箭头连接符 107">
            <a:extLst>
              <a:ext uri="{FF2B5EF4-FFF2-40B4-BE49-F238E27FC236}">
                <a16:creationId xmlns:a16="http://schemas.microsoft.com/office/drawing/2014/main" id="{51279EC0-2232-40E6-8506-A2C4DCA84CD8}"/>
              </a:ext>
            </a:extLst>
          </p:cNvPr>
          <p:cNvCxnSpPr>
            <a:cxnSpLocks/>
          </p:cNvCxnSpPr>
          <p:nvPr/>
        </p:nvCxnSpPr>
        <p:spPr>
          <a:xfrm flipV="1">
            <a:off x="4389000" y="2759734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366D83E5-CFD5-4A08-9B0B-0360857DE074}"/>
              </a:ext>
            </a:extLst>
          </p:cNvPr>
          <p:cNvCxnSpPr>
            <a:cxnSpLocks/>
          </p:cNvCxnSpPr>
          <p:nvPr/>
        </p:nvCxnSpPr>
        <p:spPr>
          <a:xfrm flipV="1">
            <a:off x="4380156" y="3363083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0" name="直接箭头连接符 109">
            <a:extLst>
              <a:ext uri="{FF2B5EF4-FFF2-40B4-BE49-F238E27FC236}">
                <a16:creationId xmlns:a16="http://schemas.microsoft.com/office/drawing/2014/main" id="{FDC248B2-480C-4C22-94D0-AD46F242F360}"/>
              </a:ext>
            </a:extLst>
          </p:cNvPr>
          <p:cNvCxnSpPr>
            <a:cxnSpLocks/>
          </p:cNvCxnSpPr>
          <p:nvPr/>
        </p:nvCxnSpPr>
        <p:spPr>
          <a:xfrm flipV="1">
            <a:off x="4360601" y="3963575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1" name="直接箭头连接符 110">
            <a:extLst>
              <a:ext uri="{FF2B5EF4-FFF2-40B4-BE49-F238E27FC236}">
                <a16:creationId xmlns:a16="http://schemas.microsoft.com/office/drawing/2014/main" id="{FC783CC3-CEE4-43C6-B9E3-ECB2C66656DF}"/>
              </a:ext>
            </a:extLst>
          </p:cNvPr>
          <p:cNvCxnSpPr>
            <a:cxnSpLocks/>
          </p:cNvCxnSpPr>
          <p:nvPr/>
        </p:nvCxnSpPr>
        <p:spPr>
          <a:xfrm flipV="1">
            <a:off x="4400221" y="4561261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14FB0952-7CCE-4B8D-9B09-54F6D4CA6E59}"/>
              </a:ext>
            </a:extLst>
          </p:cNvPr>
          <p:cNvCxnSpPr>
            <a:cxnSpLocks/>
          </p:cNvCxnSpPr>
          <p:nvPr/>
        </p:nvCxnSpPr>
        <p:spPr>
          <a:xfrm flipV="1">
            <a:off x="5509121" y="2766559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3" name="直接箭头连接符 112">
            <a:extLst>
              <a:ext uri="{FF2B5EF4-FFF2-40B4-BE49-F238E27FC236}">
                <a16:creationId xmlns:a16="http://schemas.microsoft.com/office/drawing/2014/main" id="{DBD3F2E9-2837-49D7-A9F6-A0263E8B161A}"/>
              </a:ext>
            </a:extLst>
          </p:cNvPr>
          <p:cNvCxnSpPr>
            <a:cxnSpLocks/>
          </p:cNvCxnSpPr>
          <p:nvPr/>
        </p:nvCxnSpPr>
        <p:spPr>
          <a:xfrm flipV="1">
            <a:off x="5500277" y="3369909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4" name="直接箭头连接符 113">
            <a:extLst>
              <a:ext uri="{FF2B5EF4-FFF2-40B4-BE49-F238E27FC236}">
                <a16:creationId xmlns:a16="http://schemas.microsoft.com/office/drawing/2014/main" id="{04691321-AF55-4A5C-B721-B461D721A431}"/>
              </a:ext>
            </a:extLst>
          </p:cNvPr>
          <p:cNvCxnSpPr>
            <a:cxnSpLocks/>
          </p:cNvCxnSpPr>
          <p:nvPr/>
        </p:nvCxnSpPr>
        <p:spPr>
          <a:xfrm flipV="1">
            <a:off x="5480722" y="3970401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031E697-A1B3-4D47-974C-5FE4FB03ADAC}"/>
              </a:ext>
            </a:extLst>
          </p:cNvPr>
          <p:cNvCxnSpPr>
            <a:cxnSpLocks/>
          </p:cNvCxnSpPr>
          <p:nvPr/>
        </p:nvCxnSpPr>
        <p:spPr>
          <a:xfrm flipV="1">
            <a:off x="5520343" y="4568086"/>
            <a:ext cx="711983" cy="653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6" name="直接箭头连接符 115">
            <a:extLst>
              <a:ext uri="{FF2B5EF4-FFF2-40B4-BE49-F238E27FC236}">
                <a16:creationId xmlns:a16="http://schemas.microsoft.com/office/drawing/2014/main" id="{00EBAF39-BB6A-48DE-9CB9-C795B1B19C1A}"/>
              </a:ext>
            </a:extLst>
          </p:cNvPr>
          <p:cNvCxnSpPr>
            <a:cxnSpLocks/>
          </p:cNvCxnSpPr>
          <p:nvPr/>
        </p:nvCxnSpPr>
        <p:spPr>
          <a:xfrm>
            <a:off x="6629551" y="2742133"/>
            <a:ext cx="954547" cy="1095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7" name="直接箭头连接符 116">
            <a:extLst>
              <a:ext uri="{FF2B5EF4-FFF2-40B4-BE49-F238E27FC236}">
                <a16:creationId xmlns:a16="http://schemas.microsoft.com/office/drawing/2014/main" id="{36055471-284A-40F9-9756-ED04164A8597}"/>
              </a:ext>
            </a:extLst>
          </p:cNvPr>
          <p:cNvCxnSpPr>
            <a:cxnSpLocks/>
          </p:cNvCxnSpPr>
          <p:nvPr/>
        </p:nvCxnSpPr>
        <p:spPr>
          <a:xfrm flipV="1">
            <a:off x="2179063" y="2791176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0" name="直接箭头连接符 119">
            <a:extLst>
              <a:ext uri="{FF2B5EF4-FFF2-40B4-BE49-F238E27FC236}">
                <a16:creationId xmlns:a16="http://schemas.microsoft.com/office/drawing/2014/main" id="{6AC6AEDB-501A-453F-9404-C249A7853E81}"/>
              </a:ext>
            </a:extLst>
          </p:cNvPr>
          <p:cNvCxnSpPr>
            <a:cxnSpLocks/>
          </p:cNvCxnSpPr>
          <p:nvPr/>
        </p:nvCxnSpPr>
        <p:spPr>
          <a:xfrm flipV="1">
            <a:off x="2160502" y="3393807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1" name="直接箭头连接符 120">
            <a:extLst>
              <a:ext uri="{FF2B5EF4-FFF2-40B4-BE49-F238E27FC236}">
                <a16:creationId xmlns:a16="http://schemas.microsoft.com/office/drawing/2014/main" id="{E0B12438-5F3F-4687-B193-D3F87C3DEEED}"/>
              </a:ext>
            </a:extLst>
          </p:cNvPr>
          <p:cNvCxnSpPr>
            <a:cxnSpLocks/>
          </p:cNvCxnSpPr>
          <p:nvPr/>
        </p:nvCxnSpPr>
        <p:spPr>
          <a:xfrm flipV="1">
            <a:off x="2180875" y="3955803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2" name="直接箭头连接符 121">
            <a:extLst>
              <a:ext uri="{FF2B5EF4-FFF2-40B4-BE49-F238E27FC236}">
                <a16:creationId xmlns:a16="http://schemas.microsoft.com/office/drawing/2014/main" id="{2264119C-7005-46C1-872C-5711342F7C4A}"/>
              </a:ext>
            </a:extLst>
          </p:cNvPr>
          <p:cNvCxnSpPr>
            <a:cxnSpLocks/>
          </p:cNvCxnSpPr>
          <p:nvPr/>
        </p:nvCxnSpPr>
        <p:spPr>
          <a:xfrm flipV="1">
            <a:off x="3324564" y="2816360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3" name="直接箭头连接符 122">
            <a:extLst>
              <a:ext uri="{FF2B5EF4-FFF2-40B4-BE49-F238E27FC236}">
                <a16:creationId xmlns:a16="http://schemas.microsoft.com/office/drawing/2014/main" id="{A09A7260-8E74-4113-BDD0-47B57AF8AF6D}"/>
              </a:ext>
            </a:extLst>
          </p:cNvPr>
          <p:cNvCxnSpPr>
            <a:cxnSpLocks/>
          </p:cNvCxnSpPr>
          <p:nvPr/>
        </p:nvCxnSpPr>
        <p:spPr>
          <a:xfrm flipV="1">
            <a:off x="3306003" y="3418991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4" name="直接箭头连接符 123">
            <a:extLst>
              <a:ext uri="{FF2B5EF4-FFF2-40B4-BE49-F238E27FC236}">
                <a16:creationId xmlns:a16="http://schemas.microsoft.com/office/drawing/2014/main" id="{3F3B0813-A359-4998-866D-CD240A19EF6A}"/>
              </a:ext>
            </a:extLst>
          </p:cNvPr>
          <p:cNvCxnSpPr>
            <a:cxnSpLocks/>
          </p:cNvCxnSpPr>
          <p:nvPr/>
        </p:nvCxnSpPr>
        <p:spPr>
          <a:xfrm flipV="1">
            <a:off x="3326376" y="3980987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5" name="直接箭头连接符 124">
            <a:extLst>
              <a:ext uri="{FF2B5EF4-FFF2-40B4-BE49-F238E27FC236}">
                <a16:creationId xmlns:a16="http://schemas.microsoft.com/office/drawing/2014/main" id="{769BA2F7-5D23-4C36-B862-A03F14693124}"/>
              </a:ext>
            </a:extLst>
          </p:cNvPr>
          <p:cNvCxnSpPr>
            <a:cxnSpLocks/>
          </p:cNvCxnSpPr>
          <p:nvPr/>
        </p:nvCxnSpPr>
        <p:spPr>
          <a:xfrm flipV="1">
            <a:off x="4396867" y="2767672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6" name="直接箭头连接符 125">
            <a:extLst>
              <a:ext uri="{FF2B5EF4-FFF2-40B4-BE49-F238E27FC236}">
                <a16:creationId xmlns:a16="http://schemas.microsoft.com/office/drawing/2014/main" id="{7C3D4A5D-BD4E-4F76-9FA4-4D981A8B64EF}"/>
              </a:ext>
            </a:extLst>
          </p:cNvPr>
          <p:cNvCxnSpPr>
            <a:cxnSpLocks/>
          </p:cNvCxnSpPr>
          <p:nvPr/>
        </p:nvCxnSpPr>
        <p:spPr>
          <a:xfrm flipV="1">
            <a:off x="4378306" y="3370303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7" name="直接箭头连接符 126">
            <a:extLst>
              <a:ext uri="{FF2B5EF4-FFF2-40B4-BE49-F238E27FC236}">
                <a16:creationId xmlns:a16="http://schemas.microsoft.com/office/drawing/2014/main" id="{15DD8B97-60BF-43D8-A55B-5ED3190DE789}"/>
              </a:ext>
            </a:extLst>
          </p:cNvPr>
          <p:cNvCxnSpPr>
            <a:cxnSpLocks/>
          </p:cNvCxnSpPr>
          <p:nvPr/>
        </p:nvCxnSpPr>
        <p:spPr>
          <a:xfrm flipV="1">
            <a:off x="4398679" y="3932299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8" name="直接箭头连接符 127">
            <a:extLst>
              <a:ext uri="{FF2B5EF4-FFF2-40B4-BE49-F238E27FC236}">
                <a16:creationId xmlns:a16="http://schemas.microsoft.com/office/drawing/2014/main" id="{3C9D9886-0134-40BA-9001-40EDD76F0D0A}"/>
              </a:ext>
            </a:extLst>
          </p:cNvPr>
          <p:cNvCxnSpPr>
            <a:cxnSpLocks/>
          </p:cNvCxnSpPr>
          <p:nvPr/>
        </p:nvCxnSpPr>
        <p:spPr>
          <a:xfrm flipV="1">
            <a:off x="5475862" y="2816360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9" name="直接箭头连接符 128">
            <a:extLst>
              <a:ext uri="{FF2B5EF4-FFF2-40B4-BE49-F238E27FC236}">
                <a16:creationId xmlns:a16="http://schemas.microsoft.com/office/drawing/2014/main" id="{A8099F40-A70F-44BF-9367-1184EDD79D10}"/>
              </a:ext>
            </a:extLst>
          </p:cNvPr>
          <p:cNvCxnSpPr>
            <a:cxnSpLocks/>
          </p:cNvCxnSpPr>
          <p:nvPr/>
        </p:nvCxnSpPr>
        <p:spPr>
          <a:xfrm flipV="1">
            <a:off x="5457301" y="3418991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0" name="直接箭头连接符 129">
            <a:extLst>
              <a:ext uri="{FF2B5EF4-FFF2-40B4-BE49-F238E27FC236}">
                <a16:creationId xmlns:a16="http://schemas.microsoft.com/office/drawing/2014/main" id="{B9019EA1-F5ED-4035-98AB-957A0E1DBB34}"/>
              </a:ext>
            </a:extLst>
          </p:cNvPr>
          <p:cNvCxnSpPr>
            <a:cxnSpLocks/>
          </p:cNvCxnSpPr>
          <p:nvPr/>
        </p:nvCxnSpPr>
        <p:spPr>
          <a:xfrm flipV="1">
            <a:off x="5477674" y="3980987"/>
            <a:ext cx="708902" cy="1223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2" name="直接箭头连接符 131">
            <a:extLst>
              <a:ext uri="{FF2B5EF4-FFF2-40B4-BE49-F238E27FC236}">
                <a16:creationId xmlns:a16="http://schemas.microsoft.com/office/drawing/2014/main" id="{337DDBA6-C607-47FB-A0B5-A87FF7C307D7}"/>
              </a:ext>
            </a:extLst>
          </p:cNvPr>
          <p:cNvCxnSpPr>
            <a:cxnSpLocks/>
          </p:cNvCxnSpPr>
          <p:nvPr/>
        </p:nvCxnSpPr>
        <p:spPr>
          <a:xfrm flipV="1">
            <a:off x="2140815" y="2790208"/>
            <a:ext cx="765459" cy="18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0761605F-1C07-408F-AC91-1D493157C794}"/>
              </a:ext>
            </a:extLst>
          </p:cNvPr>
          <p:cNvCxnSpPr>
            <a:cxnSpLocks/>
          </p:cNvCxnSpPr>
          <p:nvPr/>
        </p:nvCxnSpPr>
        <p:spPr>
          <a:xfrm flipV="1">
            <a:off x="2121919" y="3397490"/>
            <a:ext cx="765459" cy="18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5" name="直接箭头连接符 134">
            <a:extLst>
              <a:ext uri="{FF2B5EF4-FFF2-40B4-BE49-F238E27FC236}">
                <a16:creationId xmlns:a16="http://schemas.microsoft.com/office/drawing/2014/main" id="{EC6525B2-329D-4EED-AAE3-56F81834A565}"/>
              </a:ext>
            </a:extLst>
          </p:cNvPr>
          <p:cNvCxnSpPr>
            <a:cxnSpLocks/>
          </p:cNvCxnSpPr>
          <p:nvPr/>
        </p:nvCxnSpPr>
        <p:spPr>
          <a:xfrm flipV="1">
            <a:off x="3305687" y="2799160"/>
            <a:ext cx="765459" cy="18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6" name="直接箭头连接符 135">
            <a:extLst>
              <a:ext uri="{FF2B5EF4-FFF2-40B4-BE49-F238E27FC236}">
                <a16:creationId xmlns:a16="http://schemas.microsoft.com/office/drawing/2014/main" id="{F3110BA7-F19E-499A-A7B7-33608623E6CE}"/>
              </a:ext>
            </a:extLst>
          </p:cNvPr>
          <p:cNvCxnSpPr>
            <a:cxnSpLocks/>
          </p:cNvCxnSpPr>
          <p:nvPr/>
        </p:nvCxnSpPr>
        <p:spPr>
          <a:xfrm flipV="1">
            <a:off x="3286791" y="3406443"/>
            <a:ext cx="765459" cy="18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7" name="直接箭头连接符 136">
            <a:extLst>
              <a:ext uri="{FF2B5EF4-FFF2-40B4-BE49-F238E27FC236}">
                <a16:creationId xmlns:a16="http://schemas.microsoft.com/office/drawing/2014/main" id="{AB7356AC-C2E2-4297-BA6A-71C2809B8D75}"/>
              </a:ext>
            </a:extLst>
          </p:cNvPr>
          <p:cNvCxnSpPr>
            <a:cxnSpLocks/>
          </p:cNvCxnSpPr>
          <p:nvPr/>
        </p:nvCxnSpPr>
        <p:spPr>
          <a:xfrm flipV="1">
            <a:off x="4351712" y="2778622"/>
            <a:ext cx="765459" cy="18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8" name="直接箭头连接符 137">
            <a:extLst>
              <a:ext uri="{FF2B5EF4-FFF2-40B4-BE49-F238E27FC236}">
                <a16:creationId xmlns:a16="http://schemas.microsoft.com/office/drawing/2014/main" id="{9E5FFC51-B85A-4554-8D5E-103B21BDC3A8}"/>
              </a:ext>
            </a:extLst>
          </p:cNvPr>
          <p:cNvCxnSpPr>
            <a:cxnSpLocks/>
          </p:cNvCxnSpPr>
          <p:nvPr/>
        </p:nvCxnSpPr>
        <p:spPr>
          <a:xfrm flipV="1">
            <a:off x="4332815" y="3385904"/>
            <a:ext cx="765459" cy="18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9" name="直接箭头连接符 138">
            <a:extLst>
              <a:ext uri="{FF2B5EF4-FFF2-40B4-BE49-F238E27FC236}">
                <a16:creationId xmlns:a16="http://schemas.microsoft.com/office/drawing/2014/main" id="{63560F85-6FF5-4B1F-900B-80355A32BE2E}"/>
              </a:ext>
            </a:extLst>
          </p:cNvPr>
          <p:cNvCxnSpPr>
            <a:cxnSpLocks/>
          </p:cNvCxnSpPr>
          <p:nvPr/>
        </p:nvCxnSpPr>
        <p:spPr>
          <a:xfrm flipV="1">
            <a:off x="5485582" y="2737477"/>
            <a:ext cx="765459" cy="18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0" name="直接箭头连接符 139">
            <a:extLst>
              <a:ext uri="{FF2B5EF4-FFF2-40B4-BE49-F238E27FC236}">
                <a16:creationId xmlns:a16="http://schemas.microsoft.com/office/drawing/2014/main" id="{132A8D51-AD40-443D-ACE4-4606A22B3D10}"/>
              </a:ext>
            </a:extLst>
          </p:cNvPr>
          <p:cNvCxnSpPr>
            <a:cxnSpLocks/>
          </p:cNvCxnSpPr>
          <p:nvPr/>
        </p:nvCxnSpPr>
        <p:spPr>
          <a:xfrm flipV="1">
            <a:off x="5466686" y="3344760"/>
            <a:ext cx="765459" cy="18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1" name="直接箭头连接符 140">
            <a:extLst>
              <a:ext uri="{FF2B5EF4-FFF2-40B4-BE49-F238E27FC236}">
                <a16:creationId xmlns:a16="http://schemas.microsoft.com/office/drawing/2014/main" id="{56509938-136C-4F15-ABCD-A1ADA621EB77}"/>
              </a:ext>
            </a:extLst>
          </p:cNvPr>
          <p:cNvCxnSpPr>
            <a:cxnSpLocks/>
          </p:cNvCxnSpPr>
          <p:nvPr/>
        </p:nvCxnSpPr>
        <p:spPr>
          <a:xfrm flipV="1">
            <a:off x="2164425" y="2823258"/>
            <a:ext cx="724559" cy="2386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3" name="直接箭头连接符 142">
            <a:extLst>
              <a:ext uri="{FF2B5EF4-FFF2-40B4-BE49-F238E27FC236}">
                <a16:creationId xmlns:a16="http://schemas.microsoft.com/office/drawing/2014/main" id="{63AF3B5E-2265-4279-9952-A3FFCC33DF07}"/>
              </a:ext>
            </a:extLst>
          </p:cNvPr>
          <p:cNvCxnSpPr>
            <a:cxnSpLocks/>
          </p:cNvCxnSpPr>
          <p:nvPr/>
        </p:nvCxnSpPr>
        <p:spPr>
          <a:xfrm flipV="1">
            <a:off x="3359425" y="2780898"/>
            <a:ext cx="724559" cy="2386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4" name="直接箭头连接符 143">
            <a:extLst>
              <a:ext uri="{FF2B5EF4-FFF2-40B4-BE49-F238E27FC236}">
                <a16:creationId xmlns:a16="http://schemas.microsoft.com/office/drawing/2014/main" id="{093D2DF2-78E4-4D66-968A-9AF79637AACC}"/>
              </a:ext>
            </a:extLst>
          </p:cNvPr>
          <p:cNvCxnSpPr>
            <a:cxnSpLocks/>
          </p:cNvCxnSpPr>
          <p:nvPr/>
        </p:nvCxnSpPr>
        <p:spPr>
          <a:xfrm flipV="1">
            <a:off x="4320920" y="2754131"/>
            <a:ext cx="724559" cy="2386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5" name="直接箭头连接符 144">
            <a:extLst>
              <a:ext uri="{FF2B5EF4-FFF2-40B4-BE49-F238E27FC236}">
                <a16:creationId xmlns:a16="http://schemas.microsoft.com/office/drawing/2014/main" id="{2FD6CCFC-CC60-4893-A342-663CB80D8527}"/>
              </a:ext>
            </a:extLst>
          </p:cNvPr>
          <p:cNvCxnSpPr>
            <a:cxnSpLocks/>
          </p:cNvCxnSpPr>
          <p:nvPr/>
        </p:nvCxnSpPr>
        <p:spPr>
          <a:xfrm flipV="1">
            <a:off x="5525344" y="2749265"/>
            <a:ext cx="724559" cy="2386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6" name="矩形 145">
            <a:extLst>
              <a:ext uri="{FF2B5EF4-FFF2-40B4-BE49-F238E27FC236}">
                <a16:creationId xmlns:a16="http://schemas.microsoft.com/office/drawing/2014/main" id="{81C060E1-0845-4240-94F3-EAAD87882024}"/>
              </a:ext>
            </a:extLst>
          </p:cNvPr>
          <p:cNvSpPr/>
          <p:nvPr/>
        </p:nvSpPr>
        <p:spPr>
          <a:xfrm>
            <a:off x="7405479" y="3794993"/>
            <a:ext cx="6463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&lt;S&gt;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48" name="直接箭头连接符 147">
            <a:extLst>
              <a:ext uri="{FF2B5EF4-FFF2-40B4-BE49-F238E27FC236}">
                <a16:creationId xmlns:a16="http://schemas.microsoft.com/office/drawing/2014/main" id="{817C1EA1-6223-40FC-A6AC-62A0736B83CF}"/>
              </a:ext>
            </a:extLst>
          </p:cNvPr>
          <p:cNvCxnSpPr>
            <a:cxnSpLocks/>
          </p:cNvCxnSpPr>
          <p:nvPr/>
        </p:nvCxnSpPr>
        <p:spPr>
          <a:xfrm>
            <a:off x="6624867" y="3428407"/>
            <a:ext cx="863519" cy="502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1" name="直接箭头连接符 150">
            <a:extLst>
              <a:ext uri="{FF2B5EF4-FFF2-40B4-BE49-F238E27FC236}">
                <a16:creationId xmlns:a16="http://schemas.microsoft.com/office/drawing/2014/main" id="{4CB2C166-3260-4873-B432-5510B9F5C67D}"/>
              </a:ext>
            </a:extLst>
          </p:cNvPr>
          <p:cNvCxnSpPr>
            <a:cxnSpLocks/>
            <a:endCxn id="146" idx="1"/>
          </p:cNvCxnSpPr>
          <p:nvPr/>
        </p:nvCxnSpPr>
        <p:spPr>
          <a:xfrm>
            <a:off x="6668864" y="3947607"/>
            <a:ext cx="736615" cy="32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3" name="直接箭头连接符 152">
            <a:extLst>
              <a:ext uri="{FF2B5EF4-FFF2-40B4-BE49-F238E27FC236}">
                <a16:creationId xmlns:a16="http://schemas.microsoft.com/office/drawing/2014/main" id="{009CA79B-3545-4F72-9706-8D1AA2C0E875}"/>
              </a:ext>
            </a:extLst>
          </p:cNvPr>
          <p:cNvCxnSpPr>
            <a:cxnSpLocks/>
          </p:cNvCxnSpPr>
          <p:nvPr/>
        </p:nvCxnSpPr>
        <p:spPr>
          <a:xfrm flipV="1">
            <a:off x="6662184" y="4110905"/>
            <a:ext cx="826202" cy="433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6" name="直接箭头连接符 155">
            <a:extLst>
              <a:ext uri="{FF2B5EF4-FFF2-40B4-BE49-F238E27FC236}">
                <a16:creationId xmlns:a16="http://schemas.microsoft.com/office/drawing/2014/main" id="{F853F9C7-5C87-4708-AE96-6EA96A6E4DCE}"/>
              </a:ext>
            </a:extLst>
          </p:cNvPr>
          <p:cNvCxnSpPr>
            <a:cxnSpLocks/>
          </p:cNvCxnSpPr>
          <p:nvPr/>
        </p:nvCxnSpPr>
        <p:spPr>
          <a:xfrm flipV="1">
            <a:off x="6640341" y="4158408"/>
            <a:ext cx="950972" cy="997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545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BBC09D8-9FE4-4D1E-9095-95D511BF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31600"/>
            <a:fld id="{C136B7D2-B98C-44FD-8D04-7EC62A564975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 defTabSz="1031600"/>
              <a:t>79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217DD6A-CBDF-4F81-A985-8139AA4D4E7D}"/>
              </a:ext>
            </a:extLst>
          </p:cNvPr>
          <p:cNvSpPr/>
          <p:nvPr/>
        </p:nvSpPr>
        <p:spPr>
          <a:xfrm>
            <a:off x="2555129" y="2880826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070C0"/>
                </a:solidFill>
                <a:ea typeface="微软雅黑"/>
              </a:rPr>
              <a:t>Bill            will            pay           the           drink</a:t>
            </a:r>
            <a:endParaRPr lang="zh-CN" altLang="en-US" sz="1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6A58692-81A0-4F1F-A014-DD2A0751937A}"/>
              </a:ext>
            </a:extLst>
          </p:cNvPr>
          <p:cNvSpPr/>
          <p:nvPr/>
        </p:nvSpPr>
        <p:spPr>
          <a:xfrm>
            <a:off x="2684586" y="3442011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P               P               P               P               P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E677EB8-673F-4833-8F61-91C0387CEBDB}"/>
              </a:ext>
            </a:extLst>
          </p:cNvPr>
          <p:cNvSpPr/>
          <p:nvPr/>
        </p:nvSpPr>
        <p:spPr>
          <a:xfrm>
            <a:off x="2684585" y="4054626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N               N               N               N               N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FA2FB07-2299-4015-810B-65D9F031521B}"/>
              </a:ext>
            </a:extLst>
          </p:cNvPr>
          <p:cNvSpPr/>
          <p:nvPr/>
        </p:nvSpPr>
        <p:spPr>
          <a:xfrm>
            <a:off x="2635246" y="4642621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M               M              M              M              M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147F5CB-3D89-439A-8608-C9C34F442107}"/>
              </a:ext>
            </a:extLst>
          </p:cNvPr>
          <p:cNvSpPr/>
          <p:nvPr/>
        </p:nvSpPr>
        <p:spPr>
          <a:xfrm>
            <a:off x="2684584" y="5279856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V               V               V               V               V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4DDE7A4-1A7F-4846-9B25-727F1C6E69F7}"/>
              </a:ext>
            </a:extLst>
          </p:cNvPr>
          <p:cNvSpPr/>
          <p:nvPr/>
        </p:nvSpPr>
        <p:spPr>
          <a:xfrm>
            <a:off x="2684583" y="5892471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D               D               D               D               D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9172CFB-EF3B-4569-9432-D1E6950D03E7}"/>
              </a:ext>
            </a:extLst>
          </p:cNvPr>
          <p:cNvSpPr/>
          <p:nvPr/>
        </p:nvSpPr>
        <p:spPr>
          <a:xfrm>
            <a:off x="1244732" y="4642620"/>
            <a:ext cx="6463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&lt;S&gt;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D36802-E6CD-4C73-977A-62F254A15567}"/>
              </a:ext>
            </a:extLst>
          </p:cNvPr>
          <p:cNvSpPr/>
          <p:nvPr/>
        </p:nvSpPr>
        <p:spPr>
          <a:xfrm>
            <a:off x="2635246" y="3726196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1/5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AC3548AA-8DDC-4C18-BDD3-11D8CC416A97}"/>
              </a:ext>
            </a:extLst>
          </p:cNvPr>
          <p:cNvCxnSpPr>
            <a:cxnSpLocks/>
          </p:cNvCxnSpPr>
          <p:nvPr/>
        </p:nvCxnSpPr>
        <p:spPr>
          <a:xfrm flipV="1">
            <a:off x="1782584" y="3726197"/>
            <a:ext cx="951343" cy="9614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2C981FFF-224D-42AF-9517-02AFA53C2186}"/>
              </a:ext>
            </a:extLst>
          </p:cNvPr>
          <p:cNvSpPr/>
          <p:nvPr/>
        </p:nvSpPr>
        <p:spPr>
          <a:xfrm>
            <a:off x="2634252" y="4363779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2/5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5F3FE7D-D4DE-4F96-9107-1C0FE35D0B43}"/>
              </a:ext>
            </a:extLst>
          </p:cNvPr>
          <p:cNvSpPr/>
          <p:nvPr/>
        </p:nvSpPr>
        <p:spPr>
          <a:xfrm>
            <a:off x="2317764" y="4925007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                         1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7FA2F73-F5BA-4A68-BF32-6403B350898F}"/>
              </a:ext>
            </a:extLst>
          </p:cNvPr>
          <p:cNvSpPr/>
          <p:nvPr/>
        </p:nvSpPr>
        <p:spPr>
          <a:xfrm>
            <a:off x="2056942" y="5556922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                                               2/5                     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46DC14F-8069-451B-89F6-B87DF1F06A7E}"/>
              </a:ext>
            </a:extLst>
          </p:cNvPr>
          <p:cNvSpPr/>
          <p:nvPr/>
        </p:nvSpPr>
        <p:spPr>
          <a:xfrm>
            <a:off x="1735593" y="6228020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                                                                      2/3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686C114-797A-491E-8CA9-D94D73EDD825}"/>
              </a:ext>
            </a:extLst>
          </p:cNvPr>
          <p:cNvCxnSpPr>
            <a:cxnSpLocks/>
          </p:cNvCxnSpPr>
          <p:nvPr/>
        </p:nvCxnSpPr>
        <p:spPr>
          <a:xfrm flipV="1">
            <a:off x="1831921" y="4260542"/>
            <a:ext cx="852662" cy="5602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009030A-17E3-4D02-A329-80DDD716A247}"/>
              </a:ext>
            </a:extLst>
          </p:cNvPr>
          <p:cNvCxnSpPr>
            <a:cxnSpLocks/>
          </p:cNvCxnSpPr>
          <p:nvPr/>
        </p:nvCxnSpPr>
        <p:spPr>
          <a:xfrm>
            <a:off x="2965909" y="3654452"/>
            <a:ext cx="832096" cy="11274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E3A9C495-F878-4133-A02B-47179CB2CE9E}"/>
              </a:ext>
            </a:extLst>
          </p:cNvPr>
          <p:cNvCxnSpPr>
            <a:cxnSpLocks/>
          </p:cNvCxnSpPr>
          <p:nvPr/>
        </p:nvCxnSpPr>
        <p:spPr>
          <a:xfrm>
            <a:off x="2965906" y="4278368"/>
            <a:ext cx="832099" cy="57523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484CC64-DC5B-4CC8-B6C9-F1A0B38903A2}"/>
              </a:ext>
            </a:extLst>
          </p:cNvPr>
          <p:cNvCxnSpPr>
            <a:cxnSpLocks/>
          </p:cNvCxnSpPr>
          <p:nvPr/>
        </p:nvCxnSpPr>
        <p:spPr>
          <a:xfrm>
            <a:off x="4042301" y="4921842"/>
            <a:ext cx="852983" cy="4965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20C5AB13-6149-4BF4-ABF2-55DB05093089}"/>
              </a:ext>
            </a:extLst>
          </p:cNvPr>
          <p:cNvCxnSpPr>
            <a:cxnSpLocks/>
          </p:cNvCxnSpPr>
          <p:nvPr/>
        </p:nvCxnSpPr>
        <p:spPr>
          <a:xfrm>
            <a:off x="4946928" y="5474125"/>
            <a:ext cx="891115" cy="5456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5EE5F698-AEB5-4155-9284-9D7F4283B849}"/>
              </a:ext>
            </a:extLst>
          </p:cNvPr>
          <p:cNvCxnSpPr>
            <a:cxnSpLocks/>
          </p:cNvCxnSpPr>
          <p:nvPr/>
        </p:nvCxnSpPr>
        <p:spPr>
          <a:xfrm flipV="1">
            <a:off x="5896152" y="4363779"/>
            <a:ext cx="980154" cy="16645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7528014E-AE90-4FCF-AA9B-8763E28C8D5F}"/>
              </a:ext>
            </a:extLst>
          </p:cNvPr>
          <p:cNvCxnSpPr>
            <a:cxnSpLocks/>
          </p:cNvCxnSpPr>
          <p:nvPr/>
        </p:nvCxnSpPr>
        <p:spPr>
          <a:xfrm flipV="1">
            <a:off x="6020134" y="5512416"/>
            <a:ext cx="890355" cy="51682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9789F67E-26D2-27CE-938B-EAE87C6807B8}"/>
              </a:ext>
            </a:extLst>
          </p:cNvPr>
          <p:cNvSpPr/>
          <p:nvPr/>
        </p:nvSpPr>
        <p:spPr>
          <a:xfrm>
            <a:off x="6741678" y="5569538"/>
            <a:ext cx="19536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2/5                     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6F562F2-9890-3A2A-5643-F89C9D83B63C}"/>
              </a:ext>
            </a:extLst>
          </p:cNvPr>
          <p:cNvSpPr/>
          <p:nvPr/>
        </p:nvSpPr>
        <p:spPr>
          <a:xfrm>
            <a:off x="6732240" y="4313821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1/5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95402CB1-06B8-A8CB-B588-AE008631C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699" y="831849"/>
            <a:ext cx="56007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788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BB6D4-C409-9A9F-6D84-F73C9FA06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词性标注的难点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5FF371-9C81-62F4-5FCA-47B26A3E8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75" y="1476374"/>
            <a:ext cx="8301038" cy="5120977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一词多类现象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兼类 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>
              <a:lnSpc>
                <a:spcPct val="150000"/>
              </a:lnSpc>
              <a:spcBef>
                <a:spcPts val="1000"/>
              </a:spcBef>
              <a:defRPr/>
            </a:pPr>
            <a:r>
              <a:rPr lang="zh-CN" altLang="en-US" sz="2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词通常具有多个词性</a:t>
            </a:r>
            <a:r>
              <a:rPr lang="en-US" altLang="zh-CN" sz="2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: back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The </a:t>
            </a:r>
            <a:r>
              <a:rPr lang="en-US" altLang="zh-CN" b="1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back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 door = JJ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On my </a:t>
            </a:r>
            <a:r>
              <a:rPr lang="en-US" altLang="zh-CN" b="1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back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 = NN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Win the voters </a:t>
            </a:r>
            <a:r>
              <a:rPr lang="en-US" altLang="zh-CN" b="1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back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 = RB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Promised to </a:t>
            </a:r>
            <a:r>
              <a:rPr lang="en-US" altLang="zh-CN" b="1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back</a:t>
            </a:r>
            <a:r>
              <a:rPr lang="en-US" altLang="zh-CN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 the bill = VB</a:t>
            </a:r>
          </a:p>
          <a:p>
            <a:pPr marL="457200" lvl="1" indent="0">
              <a:spcBef>
                <a:spcPts val="600"/>
              </a:spcBef>
              <a:buNone/>
              <a:defRPr/>
            </a:pPr>
            <a:endParaRPr lang="en-US" altLang="zh-CN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spcBef>
                <a:spcPts val="600"/>
              </a:spcBef>
              <a:defRPr/>
            </a:pPr>
            <a:r>
              <a:rPr lang="zh-CN" altLang="en-US" sz="2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为一个词的特定实例确定</a:t>
            </a:r>
            <a:r>
              <a:rPr lang="en-US" altLang="zh-CN" sz="2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POS</a:t>
            </a:r>
            <a:r>
              <a:rPr lang="zh-CN" altLang="en-US" sz="2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标签，上下文环境决定标签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zh-CN" altLang="e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例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Time flies like an arrow.</a:t>
            </a:r>
          </a:p>
          <a:p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Time/n-v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flies/v-n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like/p-v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an/det arrow/n</a:t>
            </a:r>
          </a:p>
          <a:p>
            <a:pPr marL="0" indent="0">
              <a:buNone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例：把 这 篇 报道 编辑 一 下</a:t>
            </a:r>
          </a:p>
          <a:p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把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q-p-v-n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篇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q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报道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v-n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编辑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v-n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一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m-c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下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e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f-q-v</a:t>
            </a:r>
            <a:endParaRPr kumimoji="1"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2B75CC9-A81E-1847-5435-C280252B0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8767112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BBC09D8-9FE4-4D1E-9095-95D511BF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31600"/>
            <a:fld id="{C136B7D2-B98C-44FD-8D04-7EC62A564975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 defTabSz="1031600"/>
              <a:t>80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217DD6A-CBDF-4F81-A985-8139AA4D4E7D}"/>
              </a:ext>
            </a:extLst>
          </p:cNvPr>
          <p:cNvSpPr/>
          <p:nvPr/>
        </p:nvSpPr>
        <p:spPr>
          <a:xfrm>
            <a:off x="1734640" y="200782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070C0"/>
                </a:solidFill>
                <a:ea typeface="微软雅黑"/>
              </a:rPr>
              <a:t>Bill            will            pay           the           drink</a:t>
            </a:r>
            <a:endParaRPr lang="zh-CN" altLang="en-US" sz="1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6A58692-81A0-4F1F-A014-DD2A0751937A}"/>
              </a:ext>
            </a:extLst>
          </p:cNvPr>
          <p:cNvSpPr/>
          <p:nvPr/>
        </p:nvSpPr>
        <p:spPr>
          <a:xfrm>
            <a:off x="1864097" y="2569009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P               P               P               P             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P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E677EB8-673F-4833-8F61-91C0387CEBDB}"/>
              </a:ext>
            </a:extLst>
          </p:cNvPr>
          <p:cNvSpPr/>
          <p:nvPr/>
        </p:nvSpPr>
        <p:spPr>
          <a:xfrm>
            <a:off x="1864096" y="318162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N               N               N               N          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  N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FA2FB07-2299-4015-810B-65D9F031521B}"/>
              </a:ext>
            </a:extLst>
          </p:cNvPr>
          <p:cNvSpPr/>
          <p:nvPr/>
        </p:nvSpPr>
        <p:spPr>
          <a:xfrm>
            <a:off x="1814755" y="3757362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M               M               M               M              M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147F5CB-3D89-439A-8608-C9C34F442107}"/>
              </a:ext>
            </a:extLst>
          </p:cNvPr>
          <p:cNvSpPr/>
          <p:nvPr/>
        </p:nvSpPr>
        <p:spPr>
          <a:xfrm>
            <a:off x="1864095" y="440685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V               V               V               V              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V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4DDE7A4-1A7F-4846-9B25-727F1C6E69F7}"/>
              </a:ext>
            </a:extLst>
          </p:cNvPr>
          <p:cNvSpPr/>
          <p:nvPr/>
        </p:nvSpPr>
        <p:spPr>
          <a:xfrm>
            <a:off x="1864094" y="5019469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D               D               D               D             </a:t>
            </a:r>
            <a:r>
              <a:rPr lang="zh-CN" altLang="en-US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 </a:t>
            </a:r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  D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9172CFB-EF3B-4569-9432-D1E6950D03E7}"/>
              </a:ext>
            </a:extLst>
          </p:cNvPr>
          <p:cNvSpPr/>
          <p:nvPr/>
        </p:nvSpPr>
        <p:spPr>
          <a:xfrm>
            <a:off x="424243" y="3769618"/>
            <a:ext cx="6463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&lt;S&gt;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D36802-E6CD-4C73-977A-62F254A15567}"/>
              </a:ext>
            </a:extLst>
          </p:cNvPr>
          <p:cNvSpPr/>
          <p:nvPr/>
        </p:nvSpPr>
        <p:spPr>
          <a:xfrm>
            <a:off x="1814757" y="285319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1/5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AC3548AA-8DDC-4C18-BDD3-11D8CC416A97}"/>
              </a:ext>
            </a:extLst>
          </p:cNvPr>
          <p:cNvCxnSpPr>
            <a:cxnSpLocks/>
          </p:cNvCxnSpPr>
          <p:nvPr/>
        </p:nvCxnSpPr>
        <p:spPr>
          <a:xfrm flipV="1">
            <a:off x="962095" y="2853195"/>
            <a:ext cx="951343" cy="9614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2C981FFF-224D-42AF-9517-02AFA53C2186}"/>
              </a:ext>
            </a:extLst>
          </p:cNvPr>
          <p:cNvSpPr/>
          <p:nvPr/>
        </p:nvSpPr>
        <p:spPr>
          <a:xfrm>
            <a:off x="1776845" y="3480967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2/5                                                                     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5F3FE7D-D4DE-4F96-9107-1C0FE35D0B43}"/>
              </a:ext>
            </a:extLst>
          </p:cNvPr>
          <p:cNvSpPr/>
          <p:nvPr/>
        </p:nvSpPr>
        <p:spPr>
          <a:xfrm>
            <a:off x="1491969" y="4041300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                         1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7FA2F73-F5BA-4A68-BF32-6403B350898F}"/>
              </a:ext>
            </a:extLst>
          </p:cNvPr>
          <p:cNvSpPr/>
          <p:nvPr/>
        </p:nvSpPr>
        <p:spPr>
          <a:xfrm>
            <a:off x="1160055" y="4659426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                                               2/5                     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46DC14F-8069-451B-89F6-B87DF1F06A7E}"/>
              </a:ext>
            </a:extLst>
          </p:cNvPr>
          <p:cNvSpPr/>
          <p:nvPr/>
        </p:nvSpPr>
        <p:spPr>
          <a:xfrm>
            <a:off x="789350" y="5289961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                                                                      2/3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009030A-17E3-4D02-A329-80DDD716A247}"/>
              </a:ext>
            </a:extLst>
          </p:cNvPr>
          <p:cNvCxnSpPr>
            <a:cxnSpLocks/>
          </p:cNvCxnSpPr>
          <p:nvPr/>
        </p:nvCxnSpPr>
        <p:spPr>
          <a:xfrm>
            <a:off x="2145420" y="2781450"/>
            <a:ext cx="832096" cy="11274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484CC64-DC5B-4CC8-B6C9-F1A0B38903A2}"/>
              </a:ext>
            </a:extLst>
          </p:cNvPr>
          <p:cNvCxnSpPr>
            <a:cxnSpLocks/>
          </p:cNvCxnSpPr>
          <p:nvPr/>
        </p:nvCxnSpPr>
        <p:spPr>
          <a:xfrm>
            <a:off x="3221812" y="4048840"/>
            <a:ext cx="852983" cy="4965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20C5AB13-6149-4BF4-ABF2-55DB05093089}"/>
              </a:ext>
            </a:extLst>
          </p:cNvPr>
          <p:cNvCxnSpPr>
            <a:cxnSpLocks/>
          </p:cNvCxnSpPr>
          <p:nvPr/>
        </p:nvCxnSpPr>
        <p:spPr>
          <a:xfrm>
            <a:off x="4177053" y="4623865"/>
            <a:ext cx="891115" cy="5456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5EE5F698-AEB5-4155-9284-9D7F4283B849}"/>
              </a:ext>
            </a:extLst>
          </p:cNvPr>
          <p:cNvCxnSpPr>
            <a:cxnSpLocks/>
          </p:cNvCxnSpPr>
          <p:nvPr/>
        </p:nvCxnSpPr>
        <p:spPr>
          <a:xfrm flipV="1">
            <a:off x="5213033" y="3448363"/>
            <a:ext cx="884660" cy="16974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E9DCB00C-B6F0-4BB3-80AE-0F6AEED3DC5F}"/>
              </a:ext>
            </a:extLst>
          </p:cNvPr>
          <p:cNvSpPr/>
          <p:nvPr/>
        </p:nvSpPr>
        <p:spPr>
          <a:xfrm>
            <a:off x="1130339" y="3077749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3/5</a:t>
            </a:r>
            <a:endParaRPr lang="zh-CN" altLang="en-US" sz="18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CCA9C80-40A6-4C97-B815-CCA297C98A56}"/>
              </a:ext>
            </a:extLst>
          </p:cNvPr>
          <p:cNvSpPr/>
          <p:nvPr/>
        </p:nvSpPr>
        <p:spPr>
          <a:xfrm>
            <a:off x="2451290" y="3100997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3/5</a:t>
            </a:r>
            <a:endParaRPr lang="zh-CN" altLang="en-US" sz="18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F5C166F-24C2-4575-9C54-2DBA18366362}"/>
              </a:ext>
            </a:extLst>
          </p:cNvPr>
          <p:cNvSpPr/>
          <p:nvPr/>
        </p:nvSpPr>
        <p:spPr>
          <a:xfrm>
            <a:off x="3458827" y="3977367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3/4</a:t>
            </a:r>
            <a:endParaRPr lang="zh-CN" altLang="en-US" sz="18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8E02FD2-3903-4BC2-98FA-22FCC783009C}"/>
              </a:ext>
            </a:extLst>
          </p:cNvPr>
          <p:cNvSpPr/>
          <p:nvPr/>
        </p:nvSpPr>
        <p:spPr>
          <a:xfrm>
            <a:off x="4402236" y="4573600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2/5</a:t>
            </a:r>
            <a:endParaRPr lang="zh-CN" altLang="en-US" sz="18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BCFDB66-89F2-4CF3-8FC4-8C83A631BD56}"/>
              </a:ext>
            </a:extLst>
          </p:cNvPr>
          <p:cNvSpPr/>
          <p:nvPr/>
        </p:nvSpPr>
        <p:spPr>
          <a:xfrm>
            <a:off x="5551825" y="4170356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3/3</a:t>
            </a:r>
            <a:endParaRPr lang="zh-CN" altLang="en-US" sz="18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1413B2A-3BDF-0154-324E-8886A73E5FC1}"/>
              </a:ext>
            </a:extLst>
          </p:cNvPr>
          <p:cNvSpPr/>
          <p:nvPr/>
        </p:nvSpPr>
        <p:spPr>
          <a:xfrm>
            <a:off x="6039479" y="3449195"/>
            <a:ext cx="7644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1/5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6929D1D-EC7F-A7B2-FD04-EEE194E4EAA8}"/>
              </a:ext>
            </a:extLst>
          </p:cNvPr>
          <p:cNvSpPr/>
          <p:nvPr/>
        </p:nvSpPr>
        <p:spPr>
          <a:xfrm>
            <a:off x="6039479" y="4723499"/>
            <a:ext cx="6812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2/5                                                                     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FD9712DF-A576-1EEF-0151-22C6E5586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182" y="153808"/>
            <a:ext cx="5196223" cy="183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87940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BBC09D8-9FE4-4D1E-9095-95D511BF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31600"/>
            <a:fld id="{C136B7D2-B98C-44FD-8D04-7EC62A564975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 defTabSz="1031600"/>
              <a:t>81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217DD6A-CBDF-4F81-A985-8139AA4D4E7D}"/>
              </a:ext>
            </a:extLst>
          </p:cNvPr>
          <p:cNvSpPr/>
          <p:nvPr/>
        </p:nvSpPr>
        <p:spPr>
          <a:xfrm>
            <a:off x="1734640" y="200782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070C0"/>
                </a:solidFill>
                <a:ea typeface="微软雅黑"/>
              </a:rPr>
              <a:t>Bill            will            pay           the           drink</a:t>
            </a:r>
            <a:endParaRPr lang="zh-CN" altLang="en-US" sz="1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6A58692-81A0-4F1F-A014-DD2A0751937A}"/>
              </a:ext>
            </a:extLst>
          </p:cNvPr>
          <p:cNvSpPr/>
          <p:nvPr/>
        </p:nvSpPr>
        <p:spPr>
          <a:xfrm>
            <a:off x="1864097" y="2569009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P               P               P               P               P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E677EB8-673F-4833-8F61-91C0387CEBDB}"/>
              </a:ext>
            </a:extLst>
          </p:cNvPr>
          <p:cNvSpPr/>
          <p:nvPr/>
        </p:nvSpPr>
        <p:spPr>
          <a:xfrm>
            <a:off x="1864096" y="318162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N               N               N               N               N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FA2FB07-2299-4015-810B-65D9F031521B}"/>
              </a:ext>
            </a:extLst>
          </p:cNvPr>
          <p:cNvSpPr/>
          <p:nvPr/>
        </p:nvSpPr>
        <p:spPr>
          <a:xfrm>
            <a:off x="1814757" y="3769619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M               M               M               M              M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147F5CB-3D89-439A-8608-C9C34F442107}"/>
              </a:ext>
            </a:extLst>
          </p:cNvPr>
          <p:cNvSpPr/>
          <p:nvPr/>
        </p:nvSpPr>
        <p:spPr>
          <a:xfrm>
            <a:off x="1864095" y="440685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V               V               V               V                V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4DDE7A4-1A7F-4846-9B25-727F1C6E69F7}"/>
              </a:ext>
            </a:extLst>
          </p:cNvPr>
          <p:cNvSpPr/>
          <p:nvPr/>
        </p:nvSpPr>
        <p:spPr>
          <a:xfrm>
            <a:off x="1864094" y="5019469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D               D               D               D               D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9172CFB-EF3B-4569-9432-D1E6950D03E7}"/>
              </a:ext>
            </a:extLst>
          </p:cNvPr>
          <p:cNvSpPr/>
          <p:nvPr/>
        </p:nvSpPr>
        <p:spPr>
          <a:xfrm>
            <a:off x="424243" y="3769618"/>
            <a:ext cx="6463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chemeClr val="tx2">
                    <a:lumMod val="50000"/>
                    <a:lumOff val="50000"/>
                  </a:schemeClr>
                </a:solidFill>
                <a:ea typeface="微软雅黑"/>
              </a:rPr>
              <a:t>&lt;S&gt;</a:t>
            </a:r>
            <a:endParaRPr lang="zh-CN" altLang="en-US" sz="1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D36802-E6CD-4C73-977A-62F254A15567}"/>
              </a:ext>
            </a:extLst>
          </p:cNvPr>
          <p:cNvSpPr/>
          <p:nvPr/>
        </p:nvSpPr>
        <p:spPr>
          <a:xfrm>
            <a:off x="1814757" y="285319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1/5                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AC3548AA-8DDC-4C18-BDD3-11D8CC416A97}"/>
              </a:ext>
            </a:extLst>
          </p:cNvPr>
          <p:cNvCxnSpPr>
            <a:cxnSpLocks/>
          </p:cNvCxnSpPr>
          <p:nvPr/>
        </p:nvCxnSpPr>
        <p:spPr>
          <a:xfrm flipV="1">
            <a:off x="962095" y="2853195"/>
            <a:ext cx="951343" cy="9614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2C981FFF-224D-42AF-9517-02AFA53C2186}"/>
              </a:ext>
            </a:extLst>
          </p:cNvPr>
          <p:cNvSpPr/>
          <p:nvPr/>
        </p:nvSpPr>
        <p:spPr>
          <a:xfrm>
            <a:off x="1814756" y="3492619"/>
            <a:ext cx="5853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2/5                                                                   1/5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5F3FE7D-D4DE-4F96-9107-1C0FE35D0B43}"/>
              </a:ext>
            </a:extLst>
          </p:cNvPr>
          <p:cNvSpPr/>
          <p:nvPr/>
        </p:nvSpPr>
        <p:spPr>
          <a:xfrm>
            <a:off x="1437766" y="4076705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                         1</a:t>
            </a:r>
            <a:r>
              <a:rPr lang="zh-CN" altLang="en-US" sz="1800" b="1" kern="0" noProof="1">
                <a:solidFill>
                  <a:srgbClr val="0D38F1"/>
                </a:solidFill>
                <a:ea typeface="微软雅黑"/>
              </a:rPr>
              <a:t>    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7FA2F73-F5BA-4A68-BF32-6403B350898F}"/>
              </a:ext>
            </a:extLst>
          </p:cNvPr>
          <p:cNvSpPr/>
          <p:nvPr/>
        </p:nvSpPr>
        <p:spPr>
          <a:xfrm>
            <a:off x="1366892" y="4696824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                                            2/5</a:t>
            </a:r>
            <a:r>
              <a:rPr lang="zh-CN" altLang="en-US" sz="1800" b="1" kern="0" noProof="1">
                <a:solidFill>
                  <a:srgbClr val="0D38F1"/>
                </a:solidFill>
                <a:ea typeface="微软雅黑"/>
              </a:rPr>
              <a:t>                               </a:t>
            </a:r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2/5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46DC14F-8069-451B-89F6-B87DF1F06A7E}"/>
              </a:ext>
            </a:extLst>
          </p:cNvPr>
          <p:cNvSpPr/>
          <p:nvPr/>
        </p:nvSpPr>
        <p:spPr>
          <a:xfrm>
            <a:off x="891437" y="5289222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                                                                      2/3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009030A-17E3-4D02-A329-80DDD716A247}"/>
              </a:ext>
            </a:extLst>
          </p:cNvPr>
          <p:cNvCxnSpPr>
            <a:cxnSpLocks/>
          </p:cNvCxnSpPr>
          <p:nvPr/>
        </p:nvCxnSpPr>
        <p:spPr>
          <a:xfrm>
            <a:off x="2143125" y="2853195"/>
            <a:ext cx="834390" cy="10556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484CC64-DC5B-4CC8-B6C9-F1A0B38903A2}"/>
              </a:ext>
            </a:extLst>
          </p:cNvPr>
          <p:cNvCxnSpPr>
            <a:cxnSpLocks/>
          </p:cNvCxnSpPr>
          <p:nvPr/>
        </p:nvCxnSpPr>
        <p:spPr>
          <a:xfrm>
            <a:off x="3221812" y="4048840"/>
            <a:ext cx="852983" cy="4965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20C5AB13-6149-4BF4-ABF2-55DB05093089}"/>
              </a:ext>
            </a:extLst>
          </p:cNvPr>
          <p:cNvCxnSpPr>
            <a:cxnSpLocks/>
          </p:cNvCxnSpPr>
          <p:nvPr/>
        </p:nvCxnSpPr>
        <p:spPr>
          <a:xfrm>
            <a:off x="4168612" y="4623865"/>
            <a:ext cx="891115" cy="5456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5EE5F698-AEB5-4155-9284-9D7F4283B849}"/>
              </a:ext>
            </a:extLst>
          </p:cNvPr>
          <p:cNvCxnSpPr>
            <a:cxnSpLocks/>
          </p:cNvCxnSpPr>
          <p:nvPr/>
        </p:nvCxnSpPr>
        <p:spPr>
          <a:xfrm flipV="1">
            <a:off x="5215985" y="3452712"/>
            <a:ext cx="884660" cy="16974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E9DCB00C-B6F0-4BB3-80AE-0F6AEED3DC5F}"/>
              </a:ext>
            </a:extLst>
          </p:cNvPr>
          <p:cNvSpPr/>
          <p:nvPr/>
        </p:nvSpPr>
        <p:spPr>
          <a:xfrm>
            <a:off x="1130339" y="3077749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3/5</a:t>
            </a:r>
            <a:endParaRPr lang="zh-CN" altLang="en-US" sz="18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CCA9C80-40A6-4C97-B815-CCA297C98A56}"/>
              </a:ext>
            </a:extLst>
          </p:cNvPr>
          <p:cNvSpPr/>
          <p:nvPr/>
        </p:nvSpPr>
        <p:spPr>
          <a:xfrm>
            <a:off x="2451290" y="3100997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3/5</a:t>
            </a:r>
            <a:endParaRPr lang="zh-CN" altLang="en-US" sz="18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F5C166F-24C2-4575-9C54-2DBA18366362}"/>
              </a:ext>
            </a:extLst>
          </p:cNvPr>
          <p:cNvSpPr/>
          <p:nvPr/>
        </p:nvSpPr>
        <p:spPr>
          <a:xfrm>
            <a:off x="3458827" y="3977367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3/4</a:t>
            </a:r>
            <a:endParaRPr lang="zh-CN" altLang="en-US" sz="18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8E02FD2-3903-4BC2-98FA-22FCC783009C}"/>
              </a:ext>
            </a:extLst>
          </p:cNvPr>
          <p:cNvSpPr/>
          <p:nvPr/>
        </p:nvSpPr>
        <p:spPr>
          <a:xfrm>
            <a:off x="4538513" y="4498667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2/5</a:t>
            </a:r>
            <a:endParaRPr lang="zh-CN" altLang="en-US" sz="18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BCFDB66-89F2-4CF3-8FC4-8C83A631BD56}"/>
              </a:ext>
            </a:extLst>
          </p:cNvPr>
          <p:cNvSpPr/>
          <p:nvPr/>
        </p:nvSpPr>
        <p:spPr>
          <a:xfrm>
            <a:off x="5360453" y="3991129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3/3</a:t>
            </a:r>
            <a:endParaRPr lang="zh-CN" altLang="en-US" sz="18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04EEC18-4FBD-47CD-8C40-A37CE5724B81}"/>
              </a:ext>
            </a:extLst>
          </p:cNvPr>
          <p:cNvSpPr/>
          <p:nvPr/>
        </p:nvSpPr>
        <p:spPr>
          <a:xfrm>
            <a:off x="1814755" y="1707821"/>
            <a:ext cx="541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kern="0" noProof="1">
                <a:solidFill>
                  <a:srgbClr val="0D38F1"/>
                </a:solidFill>
                <a:ea typeface="微软雅黑"/>
              </a:rPr>
              <a:t>P               M               V               D               N</a:t>
            </a:r>
            <a:endParaRPr lang="zh-CN" altLang="en-US" sz="1800" dirty="0">
              <a:solidFill>
                <a:srgbClr val="0D38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797094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en-US" b="1" dirty="0"/>
              <a:t>.7</a:t>
            </a:r>
            <a:r>
              <a:rPr lang="zh-CN" altLang="en-US" b="1" dirty="0"/>
              <a:t>二阶隐马尔可夫模型</a:t>
            </a:r>
            <a:r>
              <a:rPr lang="en-US" b="1" dirty="0"/>
              <a:t>*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959E897-5559-3849-8581-9F9EBC46C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9"/>
            <a:ext cx="7886700" cy="3263504"/>
          </a:xfrm>
        </p:spPr>
        <p:txBody>
          <a:bodyPr>
            <a:normAutofit/>
          </a:bodyPr>
          <a:lstStyle/>
          <a:p>
            <a:pPr>
              <a:spcAft>
                <a:spcPts val="750"/>
              </a:spcAf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如果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隐马尔可夫模型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中每个状态仅依赖于前一个状态，则称为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一阶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750"/>
              </a:spcAft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如果依赖于前两个状态，则称为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二阶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A94983A-D15C-4203-C1C8-3DA505425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82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6276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E05213-A8C1-BA53-5CD4-F915888A4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词性标注集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DBF20C-E834-6CA9-3EE7-65F26F51E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目前还没有一个被广泛接受的汉语词性划分标准</a:t>
            </a:r>
            <a:endParaRPr lang="en-US" altLang="zh-CN" dirty="0"/>
          </a:p>
          <a:p>
            <a:pPr indent="342900">
              <a:buFont typeface="Wingdings" pitchFamily="2" charset="2"/>
              <a:buChar char="ü"/>
            </a:pPr>
            <a:r>
              <a:rPr lang="zh-CN" altLang="en-US" dirty="0"/>
              <a:t>词性划分颗粒度</a:t>
            </a:r>
            <a:endParaRPr lang="en-US" altLang="zh-CN" dirty="0"/>
          </a:p>
          <a:p>
            <a:pPr indent="342900">
              <a:buFont typeface="Wingdings" pitchFamily="2" charset="2"/>
              <a:buChar char="ü"/>
            </a:pPr>
            <a:r>
              <a:rPr lang="zh-CN" altLang="en-US" dirty="0"/>
              <a:t>词性标签</a:t>
            </a:r>
            <a:endParaRPr lang="en-US" altLang="zh-CN" dirty="0"/>
          </a:p>
          <a:p>
            <a:endParaRPr lang="en-US" altLang="zh-CN" dirty="0"/>
          </a:p>
          <a:p>
            <a:r>
              <a:rPr kumimoji="1" lang="en-US" altLang="zh-CN" dirty="0"/>
              <a:t>《</a:t>
            </a:r>
            <a:r>
              <a:rPr kumimoji="1" lang="zh-CN" altLang="en-US" dirty="0"/>
              <a:t>人民日报</a:t>
            </a:r>
            <a:r>
              <a:rPr kumimoji="1" lang="en-US" altLang="zh-CN" dirty="0"/>
              <a:t>》</a:t>
            </a:r>
            <a:r>
              <a:rPr kumimoji="1" lang="zh-CN" altLang="en-US" dirty="0"/>
              <a:t>语料库与</a:t>
            </a:r>
            <a:r>
              <a:rPr kumimoji="1" lang="en" altLang="zh-CN" dirty="0"/>
              <a:t>PKU</a:t>
            </a:r>
            <a:r>
              <a:rPr kumimoji="1" lang="zh-CN" altLang="en-US" dirty="0"/>
              <a:t>标注集</a:t>
            </a:r>
            <a:endParaRPr kumimoji="1" lang="en-US" altLang="zh-CN" dirty="0"/>
          </a:p>
          <a:p>
            <a:r>
              <a:rPr kumimoji="1" lang="en-US" altLang="zh-CN" dirty="0"/>
              <a:t>《</a:t>
            </a:r>
            <a:r>
              <a:rPr kumimoji="1" lang="zh-CN" altLang="en-US" dirty="0"/>
              <a:t>诛仙</a:t>
            </a:r>
            <a:r>
              <a:rPr kumimoji="1" lang="en-US" altLang="zh-CN" dirty="0"/>
              <a:t>》</a:t>
            </a:r>
            <a:r>
              <a:rPr kumimoji="1" lang="zh-CN" altLang="en-US" dirty="0"/>
              <a:t>语料库与</a:t>
            </a:r>
            <a:r>
              <a:rPr kumimoji="1" lang="en" altLang="zh-CN" dirty="0"/>
              <a:t>CTB</a:t>
            </a:r>
            <a:r>
              <a:rPr kumimoji="1" lang="zh-CN" altLang="en-US" dirty="0"/>
              <a:t>标注集</a:t>
            </a:r>
            <a:endParaRPr kumimoji="1" lang="en-US" altLang="zh-CN" dirty="0"/>
          </a:p>
          <a:p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PennTreebank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标记集（宾州词性标注标签库）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Brown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语料库标记集有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87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EEABE-39D5-43AC-3250-CD592013A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95875E-1D8E-5C47-A1E8-9C990B064D39}" type="slidenum">
              <a:rPr lang="en-US" altLang="ko-KR" smtClean="0"/>
              <a:pPr>
                <a:defRPr/>
              </a:pPr>
              <a:t>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25039700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44362</TotalTime>
  <Words>6627</Words>
  <Application>Microsoft Office PowerPoint</Application>
  <PresentationFormat>全屏显示(4:3)</PresentationFormat>
  <Paragraphs>1257</Paragraphs>
  <Slides>82</Slides>
  <Notes>82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82</vt:i4>
      </vt:variant>
    </vt:vector>
  </HeadingPairs>
  <TitlesOfParts>
    <vt:vector size="99" baseType="lpstr">
      <vt:lpstr>KaiTi</vt:lpstr>
      <vt:lpstr>Wingdings</vt:lpstr>
      <vt:lpstr>Cambria</vt:lpstr>
      <vt:lpstr>Calibri</vt:lpstr>
      <vt:lpstr>宋体</vt:lpstr>
      <vt:lpstr>Arial</vt:lpstr>
      <vt:lpstr>宋体</vt:lpstr>
      <vt:lpstr>等线 Light</vt:lpstr>
      <vt:lpstr>Consolas</vt:lpstr>
      <vt:lpstr>微软雅黑</vt:lpstr>
      <vt:lpstr>Times New Roman</vt:lpstr>
      <vt:lpstr>等线</vt:lpstr>
      <vt:lpstr>Cambria Math</vt:lpstr>
      <vt:lpstr>Malgun Gothic</vt:lpstr>
      <vt:lpstr>楷体_GB2312</vt:lpstr>
      <vt:lpstr>微软雅黑</vt:lpstr>
      <vt:lpstr>自定义设计方案</vt:lpstr>
      <vt:lpstr>第三章 隐马尔科夫模型与序列标注</vt:lpstr>
      <vt:lpstr>第三章 隐马尔可夫模型与序列标注</vt:lpstr>
      <vt:lpstr>3.1 序列标注问题</vt:lpstr>
      <vt:lpstr>例：小猫钓鱼</vt:lpstr>
      <vt:lpstr>3.1.1 序列标注与中文分词</vt:lpstr>
      <vt:lpstr>3.1.1 序列标注与中文分词</vt:lpstr>
      <vt:lpstr>3.1.2 序列标注与词性标注</vt:lpstr>
      <vt:lpstr>词性标注的难点</vt:lpstr>
      <vt:lpstr>词性标注集</vt:lpstr>
      <vt:lpstr>《人民日报》语料库与PKU标注集</vt:lpstr>
      <vt:lpstr>PowerPoint 演示文稿</vt:lpstr>
      <vt:lpstr>PowerPoint 演示文稿</vt:lpstr>
      <vt:lpstr>PowerPoint 演示文稿</vt:lpstr>
      <vt:lpstr>例：</vt:lpstr>
      <vt:lpstr>《诛仙》语料库与CTB标注集</vt:lpstr>
      <vt:lpstr>PowerPoint 演示文稿</vt:lpstr>
      <vt:lpstr>PowerPoint 演示文稿</vt:lpstr>
      <vt:lpstr>PowerPoint 演示文稿</vt:lpstr>
      <vt:lpstr>宾州词性标注标签库</vt:lpstr>
      <vt:lpstr>PowerPoint 演示文稿</vt:lpstr>
      <vt:lpstr>PowerPoint 演示文稿</vt:lpstr>
      <vt:lpstr>PowerPoint 演示文稿</vt:lpstr>
      <vt:lpstr>3.1.3 序列标注与命名实体识别</vt:lpstr>
      <vt:lpstr>3.1.3 序列标注与命名实体识别</vt:lpstr>
      <vt:lpstr>3.2 隐马尔可夫模型</vt:lpstr>
      <vt:lpstr>随机过程及状态空间</vt:lpstr>
      <vt:lpstr>马尔科夫过程（Markov Process）</vt:lpstr>
      <vt:lpstr>马尔可夫过程</vt:lpstr>
      <vt:lpstr>定义</vt:lpstr>
      <vt:lpstr>例</vt:lpstr>
      <vt:lpstr>PowerPoint 演示文稿</vt:lpstr>
      <vt:lpstr>例</vt:lpstr>
      <vt:lpstr>3.2 隐马尔科夫模型</vt:lpstr>
      <vt:lpstr>例</vt:lpstr>
      <vt:lpstr>PowerPoint 演示文稿</vt:lpstr>
      <vt:lpstr>3.2 隐马尔可夫模型 (Hidden Markov Model, HMM)</vt:lpstr>
      <vt:lpstr>3.2.1 从马尔可夫假设到隐马尔可夫模型</vt:lpstr>
      <vt:lpstr>3.2.1 从马尔可夫假设到隐马尔可夫模型</vt:lpstr>
      <vt:lpstr>3.2.1 从马尔可夫假设到隐马尔可夫模型</vt:lpstr>
      <vt:lpstr>3.2.2 初始状态概率向量</vt:lpstr>
      <vt:lpstr>3.2.2 初始状态概率向量</vt:lpstr>
      <vt:lpstr>3.2.3 状态转移概率矩阵</vt:lpstr>
      <vt:lpstr>3.2.3 状态转移概率矩阵</vt:lpstr>
      <vt:lpstr>3.2.4 发射概率矩阵</vt:lpstr>
      <vt:lpstr>3.2.4 发射概率矩阵</vt:lpstr>
      <vt:lpstr>用五元组(S,V,A,B,π)或三元组(A,B,π)描述HMM</vt:lpstr>
      <vt:lpstr>3.2.5 隐马尔可夫模型的三个基本用法</vt:lpstr>
      <vt:lpstr>3.3隐马尔可夫模型的样本生成</vt:lpstr>
      <vt:lpstr>3.3.1 案例——医疗诊断</vt:lpstr>
      <vt:lpstr>3.3.2 样本生成算法</vt:lpstr>
      <vt:lpstr>3.4 隐马尔可夫模型的训练</vt:lpstr>
      <vt:lpstr>PowerPoint 演示文稿</vt:lpstr>
      <vt:lpstr>PowerPoint 演示文稿</vt:lpstr>
      <vt:lpstr>PowerPoint 演示文稿</vt:lpstr>
      <vt:lpstr>3.5 隐马尔可夫模型的预测</vt:lpstr>
      <vt:lpstr>例：求S到E的最短路径</vt:lpstr>
      <vt:lpstr>例：求S到E的最短路径</vt:lpstr>
      <vt:lpstr>例：求S到E的最短路径</vt:lpstr>
      <vt:lpstr>例：求S到E的最短路径</vt:lpstr>
      <vt:lpstr>例：求S到E的最短路径</vt:lpstr>
      <vt:lpstr>搜索状态序列的维特比算法</vt:lpstr>
      <vt:lpstr>搜索状态序列的维特比算法</vt:lpstr>
      <vt:lpstr>搜索状态序列的维特比算法</vt:lpstr>
      <vt:lpstr>搜索状态序列的维特比算法</vt:lpstr>
      <vt:lpstr>例</vt:lpstr>
      <vt:lpstr>搜索状态序列的维特比算法</vt:lpstr>
      <vt:lpstr>搜索状态序列的维特比算法</vt:lpstr>
      <vt:lpstr>搜索状态序列的维特比算法</vt:lpstr>
      <vt:lpstr>搜索状态序列的维特比算法</vt:lpstr>
      <vt:lpstr>隐马尔科夫词性标注过程实例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3.7二阶隐马尔可夫模型*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第三章 隐马尔科夫模型与序列标注</dc:title>
  <dc:subject/>
  <dc:creator/>
  <cp:keywords/>
  <dc:description/>
  <cp:lastModifiedBy>Peter</cp:lastModifiedBy>
  <cp:revision>806</cp:revision>
  <cp:lastPrinted>2022-11-02T07:59:16Z</cp:lastPrinted>
  <dcterms:created xsi:type="dcterms:W3CDTF">2001-07-18T23:57:34Z</dcterms:created>
  <dcterms:modified xsi:type="dcterms:W3CDTF">2023-05-16T05:57:11Z</dcterms:modified>
  <cp:category/>
</cp:coreProperties>
</file>